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8" r:id="rId7"/>
    <p:sldId id="281" r:id="rId8"/>
    <p:sldId id="257" r:id="rId9"/>
    <p:sldId id="274" r:id="rId10"/>
    <p:sldId id="262" r:id="rId11"/>
    <p:sldId id="269" r:id="rId12"/>
    <p:sldId id="263" r:id="rId13"/>
    <p:sldId id="275" r:id="rId14"/>
    <p:sldId id="277" r:id="rId15"/>
    <p:sldId id="278" r:id="rId16"/>
    <p:sldId id="280" r:id="rId17"/>
    <p:sldId id="276" r:id="rId18"/>
    <p:sldId id="270"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00FF"/>
    <a:srgbClr val="D9A4FF"/>
    <a:srgbClr val="CC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1E2F1-50CF-4278-B3DE-0EFA5C88D25E}" v="2" dt="2024-01-15T08:13:37.796"/>
    <p1510:client id="{13666830-F71C-43D8-A3B4-17230384CFF6}" v="11" dt="2024-01-14T15:08:40.540"/>
    <p1510:client id="{570DBDE3-0559-47EC-AA0E-1F1A0849DE31}" v="636" dt="2024-01-12T10:55:04.052"/>
    <p1510:client id="{E6F8382B-0C4E-4F95-BACA-E2E8E0095209}" v="207" dt="2024-01-15T08:12:37.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28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outhwalesfire.sharepoint.com/sites/Teams-CultureReviewResponsePlanning/Shared%20Documents/General/01%20Action%20Plan%20Docs/WT%20-%20ACTUAL%20recommendations.docx" TargetMode="Externa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D0542-4D43-769E-DAED-4E39E1E0EEC3}"/>
              </a:ext>
            </a:extLst>
          </p:cNvPr>
          <p:cNvSpPr/>
          <p:nvPr/>
        </p:nvSpPr>
        <p:spPr>
          <a:xfrm>
            <a:off x="0" y="0"/>
            <a:ext cx="12192000" cy="1737113"/>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F35144FC-A04B-2D82-BB00-D25E53C0C28C}"/>
              </a:ext>
            </a:extLst>
          </p:cNvPr>
          <p:cNvSpPr/>
          <p:nvPr/>
        </p:nvSpPr>
        <p:spPr>
          <a:xfrm>
            <a:off x="0" y="5320145"/>
            <a:ext cx="12192000" cy="1537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651F151-3623-7149-95A5-65CDAAF3EE79}"/>
              </a:ext>
            </a:extLst>
          </p:cNvPr>
          <p:cNvSpPr txBox="1"/>
          <p:nvPr/>
        </p:nvSpPr>
        <p:spPr>
          <a:xfrm>
            <a:off x="9294213" y="5796684"/>
            <a:ext cx="2395336" cy="584775"/>
          </a:xfrm>
          <a:prstGeom prst="rect">
            <a:avLst/>
          </a:prstGeom>
          <a:noFill/>
        </p:spPr>
        <p:txBody>
          <a:bodyPr wrap="none" rtlCol="0">
            <a:spAutoFit/>
          </a:bodyPr>
          <a:lstStyle/>
          <a:p>
            <a:pPr algn="r"/>
            <a:r>
              <a:rPr lang="en-GB" sz="1600" b="1">
                <a:solidFill>
                  <a:schemeClr val="bg1"/>
                </a:solidFill>
                <a:latin typeface="Arial" panose="020B0604020202020204" pitchFamily="34" charset="0"/>
                <a:cs typeface="Arial" panose="020B0604020202020204" pitchFamily="34" charset="0"/>
              </a:rPr>
              <a:t>RAISING AWARENESS</a:t>
            </a:r>
          </a:p>
          <a:p>
            <a:pPr algn="r"/>
            <a:r>
              <a:rPr lang="en-GB" sz="1600" b="1">
                <a:solidFill>
                  <a:schemeClr val="bg1"/>
                </a:solidFill>
                <a:latin typeface="Arial" panose="020B0604020202020204" pitchFamily="34" charset="0"/>
                <a:cs typeface="Arial" panose="020B0604020202020204" pitchFamily="34" charset="0"/>
              </a:rPr>
              <a:t>REDUCING RISK</a:t>
            </a:r>
          </a:p>
        </p:txBody>
      </p:sp>
      <p:sp>
        <p:nvSpPr>
          <p:cNvPr id="10" name="Subtitle 2">
            <a:extLst>
              <a:ext uri="{FF2B5EF4-FFF2-40B4-BE49-F238E27FC236}">
                <a16:creationId xmlns:a16="http://schemas.microsoft.com/office/drawing/2014/main" id="{B58F876A-E289-E7B8-EEBF-0947B4CEA2F0}"/>
              </a:ext>
            </a:extLst>
          </p:cNvPr>
          <p:cNvSpPr txBox="1">
            <a:spLocks/>
          </p:cNvSpPr>
          <p:nvPr/>
        </p:nvSpPr>
        <p:spPr>
          <a:xfrm>
            <a:off x="608458" y="4751989"/>
            <a:ext cx="6966453" cy="4953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3200" b="1">
                <a:latin typeface="Arial" panose="020B0604020202020204" pitchFamily="34" charset="0"/>
                <a:cs typeface="Arial" panose="020B0604020202020204" pitchFamily="34" charset="0"/>
              </a:rPr>
              <a:t>Presentation</a:t>
            </a:r>
            <a:endParaRPr lang="en-GB" sz="2800" b="1">
              <a:latin typeface="Arial" panose="020B0604020202020204" pitchFamily="34" charset="0"/>
              <a:cs typeface="Arial" panose="020B0604020202020204" pitchFamily="34"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E6E6F866-F663-873B-4672-73094FAEF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58" y="5640651"/>
            <a:ext cx="2751922" cy="965627"/>
          </a:xfrm>
          <a:prstGeom prst="rect">
            <a:avLst/>
          </a:prstGeom>
        </p:spPr>
      </p:pic>
      <p:pic>
        <p:nvPicPr>
          <p:cNvPr id="12" name="Picture 11" descr="A picture containing outdoor object, colorful&#10;&#10;Description automatically generated">
            <a:extLst>
              <a:ext uri="{FF2B5EF4-FFF2-40B4-BE49-F238E27FC236}">
                <a16:creationId xmlns:a16="http://schemas.microsoft.com/office/drawing/2014/main" id="{420D651C-B2E8-AA08-065D-7825AF41A6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51" t="3426" r="2594" b="9415"/>
          <a:stretch/>
        </p:blipFill>
        <p:spPr>
          <a:xfrm>
            <a:off x="5076825" y="66675"/>
            <a:ext cx="7115175" cy="6791325"/>
          </a:xfrm>
          <a:prstGeom prst="rect">
            <a:avLst/>
          </a:prstGeom>
        </p:spPr>
      </p:pic>
      <p:sp>
        <p:nvSpPr>
          <p:cNvPr id="6" name="Title 1">
            <a:extLst>
              <a:ext uri="{FF2B5EF4-FFF2-40B4-BE49-F238E27FC236}">
                <a16:creationId xmlns:a16="http://schemas.microsoft.com/office/drawing/2014/main" id="{5D151CE0-181B-705F-3474-29E79DE8CC94}"/>
              </a:ext>
            </a:extLst>
          </p:cNvPr>
          <p:cNvSpPr>
            <a:spLocks noGrp="1"/>
          </p:cNvSpPr>
          <p:nvPr>
            <p:ph type="ctrTitle"/>
          </p:nvPr>
        </p:nvSpPr>
        <p:spPr>
          <a:xfrm>
            <a:off x="453850" y="1718519"/>
            <a:ext cx="7498311" cy="2956166"/>
          </a:xfrm>
        </p:spPr>
        <p:txBody>
          <a:bodyPr>
            <a:noAutofit/>
          </a:bodyPr>
          <a:lstStyle/>
          <a:p>
            <a:pPr algn="l"/>
            <a:r>
              <a:rPr lang="en-GB" sz="3600" b="1">
                <a:solidFill>
                  <a:srgbClr val="BE1622"/>
                </a:solidFill>
                <a:latin typeface="Arial" panose="020B0604020202020204" pitchFamily="34" charset="0"/>
                <a:cs typeface="Arial" panose="020B0604020202020204" pitchFamily="34" charset="0"/>
              </a:rPr>
              <a:t>DRAFT High Level Action Plan</a:t>
            </a:r>
            <a:br>
              <a:rPr lang="en-GB" sz="3600" b="1">
                <a:solidFill>
                  <a:srgbClr val="BE1622"/>
                </a:solidFill>
                <a:latin typeface="Arial" panose="020B0604020202020204" pitchFamily="34" charset="0"/>
                <a:cs typeface="Arial" panose="020B0604020202020204" pitchFamily="34" charset="0"/>
              </a:rPr>
            </a:br>
            <a:br>
              <a:rPr lang="en-GB" sz="3600" b="1">
                <a:solidFill>
                  <a:srgbClr val="BE1622"/>
                </a:solidFill>
                <a:latin typeface="Arial" panose="020B0604020202020204" pitchFamily="34" charset="0"/>
                <a:cs typeface="Arial" panose="020B0604020202020204" pitchFamily="34" charset="0"/>
              </a:rPr>
            </a:br>
            <a:br>
              <a:rPr lang="en-GB" sz="3600" b="1">
                <a:solidFill>
                  <a:srgbClr val="BE1622"/>
                </a:solidFill>
                <a:latin typeface="Arial" panose="020B0604020202020204" pitchFamily="34" charset="0"/>
                <a:cs typeface="Arial" panose="020B0604020202020204" pitchFamily="34" charset="0"/>
              </a:rPr>
            </a:br>
            <a:r>
              <a:rPr lang="en-GB" sz="4800" b="1">
                <a:solidFill>
                  <a:srgbClr val="BE1622"/>
                </a:solidFill>
                <a:latin typeface="Arial" panose="020B0604020202020204" pitchFamily="34" charset="0"/>
                <a:cs typeface="Arial" panose="020B0604020202020204" pitchFamily="34" charset="0"/>
              </a:rPr>
              <a:t>Independent SWFRS Cultural Review</a:t>
            </a:r>
            <a:endParaRPr lang="en-GB" sz="4000" b="1">
              <a:solidFill>
                <a:srgbClr val="BE1622"/>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2B81A227-D16B-AE46-D2F8-10A092918BFC}"/>
              </a:ext>
            </a:extLst>
          </p:cNvPr>
          <p:cNvSpPr txBox="1">
            <a:spLocks/>
          </p:cNvSpPr>
          <p:nvPr/>
        </p:nvSpPr>
        <p:spPr>
          <a:xfrm>
            <a:off x="583982" y="151138"/>
            <a:ext cx="9907899" cy="8716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a:latin typeface="Arial" panose="020B0604020202020204" pitchFamily="34" charset="0"/>
                <a:cs typeface="Arial" panose="020B0604020202020204" pitchFamily="34" charset="0"/>
              </a:rPr>
              <a:t>South Wales Fire and Rescue Authority</a:t>
            </a:r>
          </a:p>
          <a:p>
            <a:pPr algn="l">
              <a:lnSpc>
                <a:spcPct val="100000"/>
              </a:lnSpc>
              <a:spcBef>
                <a:spcPts val="0"/>
              </a:spcBef>
            </a:pPr>
            <a:r>
              <a:rPr lang="en-GB">
                <a:latin typeface="Arial" panose="020B0604020202020204" pitchFamily="34" charset="0"/>
                <a:cs typeface="Arial" panose="020B0604020202020204" pitchFamily="34" charset="0"/>
              </a:rPr>
              <a:t>Meeting 15 January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627C-569F-4A30-0167-054324637DDF}"/>
              </a:ext>
            </a:extLst>
          </p:cNvPr>
          <p:cNvSpPr>
            <a:spLocks noGrp="1"/>
          </p:cNvSpPr>
          <p:nvPr>
            <p:ph type="title"/>
          </p:nvPr>
        </p:nvSpPr>
        <p:spPr/>
        <p:txBody>
          <a:bodyPr/>
          <a:lstStyle/>
          <a:p>
            <a:r>
              <a:rPr lang="en-GB" b="1">
                <a:solidFill>
                  <a:srgbClr val="C00000"/>
                </a:solidFill>
              </a:rPr>
              <a:t>1.Initial phase (1-3 months) (ii) </a:t>
            </a:r>
          </a:p>
        </p:txBody>
      </p:sp>
      <p:graphicFrame>
        <p:nvGraphicFramePr>
          <p:cNvPr id="5" name="Content Placeholder 4">
            <a:extLst>
              <a:ext uri="{FF2B5EF4-FFF2-40B4-BE49-F238E27FC236}">
                <a16:creationId xmlns:a16="http://schemas.microsoft.com/office/drawing/2014/main" id="{6E42EE88-478D-B09C-DDF4-FE6A1E95EBFD}"/>
              </a:ext>
            </a:extLst>
          </p:cNvPr>
          <p:cNvGraphicFramePr>
            <a:graphicFrameLocks noGrp="1"/>
          </p:cNvGraphicFramePr>
          <p:nvPr>
            <p:ph idx="1"/>
            <p:extLst>
              <p:ext uri="{D42A27DB-BD31-4B8C-83A1-F6EECF244321}">
                <p14:modId xmlns:p14="http://schemas.microsoft.com/office/powerpoint/2010/main" val="2250590616"/>
              </p:ext>
            </p:extLst>
          </p:nvPr>
        </p:nvGraphicFramePr>
        <p:xfrm>
          <a:off x="334370" y="1412543"/>
          <a:ext cx="11566480" cy="5388320"/>
        </p:xfrm>
        <a:graphic>
          <a:graphicData uri="http://schemas.openxmlformats.org/drawingml/2006/table">
            <a:tbl>
              <a:tblPr firstRow="1" bandRow="1">
                <a:tableStyleId>{F5AB1C69-6EDB-4FF4-983F-18BD219EF322}</a:tableStyleId>
              </a:tblPr>
              <a:tblGrid>
                <a:gridCol w="2891620">
                  <a:extLst>
                    <a:ext uri="{9D8B030D-6E8A-4147-A177-3AD203B41FA5}">
                      <a16:colId xmlns:a16="http://schemas.microsoft.com/office/drawing/2014/main" val="2248508167"/>
                    </a:ext>
                  </a:extLst>
                </a:gridCol>
                <a:gridCol w="2891620">
                  <a:extLst>
                    <a:ext uri="{9D8B030D-6E8A-4147-A177-3AD203B41FA5}">
                      <a16:colId xmlns:a16="http://schemas.microsoft.com/office/drawing/2014/main" val="1531470548"/>
                    </a:ext>
                  </a:extLst>
                </a:gridCol>
                <a:gridCol w="2891620">
                  <a:extLst>
                    <a:ext uri="{9D8B030D-6E8A-4147-A177-3AD203B41FA5}">
                      <a16:colId xmlns:a16="http://schemas.microsoft.com/office/drawing/2014/main" val="3115850660"/>
                    </a:ext>
                  </a:extLst>
                </a:gridCol>
                <a:gridCol w="2891620">
                  <a:extLst>
                    <a:ext uri="{9D8B030D-6E8A-4147-A177-3AD203B41FA5}">
                      <a16:colId xmlns:a16="http://schemas.microsoft.com/office/drawing/2014/main" val="1359858011"/>
                    </a:ext>
                  </a:extLst>
                </a:gridCol>
              </a:tblGrid>
              <a:tr h="840132">
                <a:tc>
                  <a:txBody>
                    <a:bodyPr/>
                    <a:lstStyle/>
                    <a:p>
                      <a:r>
                        <a:rPr lang="en-GB"/>
                        <a:t>Theme</a:t>
                      </a:r>
                    </a:p>
                  </a:txBody>
                  <a:tcPr/>
                </a:tc>
                <a:tc>
                  <a:txBody>
                    <a:bodyPr/>
                    <a:lstStyle/>
                    <a:p>
                      <a:pPr algn="just">
                        <a:lnSpc>
                          <a:spcPct val="107000"/>
                        </a:lnSpc>
                        <a:spcAft>
                          <a:spcPts val="800"/>
                        </a:spcAft>
                      </a:pPr>
                      <a:r>
                        <a:rPr lang="en-GB" sz="1800" b="1" kern="1200">
                          <a:solidFill>
                            <a:schemeClr val="lt1"/>
                          </a:solidFill>
                          <a:latin typeface="+mn-lt"/>
                          <a:ea typeface="+mn-ea"/>
                          <a:cs typeface="+mn-cs"/>
                        </a:rPr>
                        <a:t>What we are already doing</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What we intend to do…</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Change / Difference Expect to See</a:t>
                      </a:r>
                    </a:p>
                  </a:txBody>
                  <a:tcPr marL="68580" marR="68580" marT="0" marB="0"/>
                </a:tc>
                <a:extLst>
                  <a:ext uri="{0D108BD9-81ED-4DB2-BD59-A6C34878D82A}">
                    <a16:rowId xmlns:a16="http://schemas.microsoft.com/office/drawing/2014/main" val="1203810180"/>
                  </a:ext>
                </a:extLst>
              </a:tr>
              <a:tr h="1060050">
                <a:tc>
                  <a:txBody>
                    <a:bodyPr/>
                    <a:lstStyle/>
                    <a:p>
                      <a:pPr algn="l" fontAlgn="ctr"/>
                      <a:r>
                        <a:rPr lang="en-GB" sz="1800" b="0" i="0" u="none" strike="noStrike">
                          <a:solidFill>
                            <a:srgbClr val="000000"/>
                          </a:solidFill>
                          <a:effectLst/>
                          <a:latin typeface="Calibri" panose="020F0502020204030204" pitchFamily="34" charset="0"/>
                        </a:rPr>
                        <a:t>Values and Standards</a:t>
                      </a:r>
                    </a:p>
                  </a:txBody>
                  <a:tcPr marL="6350" marR="6350" marT="6350" marB="0" anchor="ct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Our current values are referenced within all our procedures and various other organisational documents. They are the foundation of the behaviours we expect all members of staff to display.</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We have joined an NFCC working group that is specifically looking at a methodology for creating a culture dashboard, using relevant data.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We will review the current suite of values as recommended, with the aim of simplifying them to ensuring that they are impactful.</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 communications campaign will be devised to enable our leaders to demonstrate clear leadership commitment, including express public declarations (both verbally and in writing) relating to values, equality and diversity, standards and culture.</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Formalised culture-related training along with bespoke staff communications will be implemented to set and communicate clear behavioural standards, including examples of what will not be tolerated.</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Devise a culture dashboard for the organisation, which will meet both our own immediate needs and will allow effective benchmarking with other fire and rescue services. The dashboard will include targets and goals.</a:t>
                      </a:r>
                    </a:p>
                  </a:txBody>
                  <a:tcPr marL="68580" marR="68580" marT="0" marB="0"/>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Renewed and Invigorated Values developed within the Service with staff understanding the meaning and intention of the values as well as how they can be enacted in day to day activities.</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Staff at all levels of the organisation will display the values in all we do.</a:t>
                      </a:r>
                    </a:p>
                  </a:txBody>
                  <a:tcPr marL="68580" marR="68580" marT="0" marB="0"/>
                </a:tc>
                <a:extLst>
                  <a:ext uri="{0D108BD9-81ED-4DB2-BD59-A6C34878D82A}">
                    <a16:rowId xmlns:a16="http://schemas.microsoft.com/office/drawing/2014/main" val="3645460586"/>
                  </a:ext>
                </a:extLst>
              </a:tr>
            </a:tbl>
          </a:graphicData>
        </a:graphic>
      </p:graphicFrame>
    </p:spTree>
    <p:extLst>
      <p:ext uri="{BB962C8B-B14F-4D97-AF65-F5344CB8AC3E}">
        <p14:creationId xmlns:p14="http://schemas.microsoft.com/office/powerpoint/2010/main" val="392286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627C-569F-4A30-0167-054324637DDF}"/>
              </a:ext>
            </a:extLst>
          </p:cNvPr>
          <p:cNvSpPr>
            <a:spLocks noGrp="1"/>
          </p:cNvSpPr>
          <p:nvPr>
            <p:ph type="title"/>
          </p:nvPr>
        </p:nvSpPr>
        <p:spPr/>
        <p:txBody>
          <a:bodyPr/>
          <a:lstStyle/>
          <a:p>
            <a:r>
              <a:rPr lang="en-GB" b="1">
                <a:solidFill>
                  <a:srgbClr val="C00000"/>
                </a:solidFill>
              </a:rPr>
              <a:t>1.Initial phase (1-3 months) (iii) </a:t>
            </a:r>
          </a:p>
        </p:txBody>
      </p:sp>
      <p:graphicFrame>
        <p:nvGraphicFramePr>
          <p:cNvPr id="5" name="Content Placeholder 4">
            <a:extLst>
              <a:ext uri="{FF2B5EF4-FFF2-40B4-BE49-F238E27FC236}">
                <a16:creationId xmlns:a16="http://schemas.microsoft.com/office/drawing/2014/main" id="{6E42EE88-478D-B09C-DDF4-FE6A1E95EBFD}"/>
              </a:ext>
            </a:extLst>
          </p:cNvPr>
          <p:cNvGraphicFramePr>
            <a:graphicFrameLocks noGrp="1"/>
          </p:cNvGraphicFramePr>
          <p:nvPr>
            <p:ph idx="1"/>
            <p:extLst>
              <p:ext uri="{D42A27DB-BD31-4B8C-83A1-F6EECF244321}">
                <p14:modId xmlns:p14="http://schemas.microsoft.com/office/powerpoint/2010/main" val="2209252863"/>
              </p:ext>
            </p:extLst>
          </p:nvPr>
        </p:nvGraphicFramePr>
        <p:xfrm>
          <a:off x="334370" y="1412543"/>
          <a:ext cx="11566480" cy="4778720"/>
        </p:xfrm>
        <a:graphic>
          <a:graphicData uri="http://schemas.openxmlformats.org/drawingml/2006/table">
            <a:tbl>
              <a:tblPr firstRow="1" bandRow="1">
                <a:tableStyleId>{F5AB1C69-6EDB-4FF4-983F-18BD219EF322}</a:tableStyleId>
              </a:tblPr>
              <a:tblGrid>
                <a:gridCol w="2891620">
                  <a:extLst>
                    <a:ext uri="{9D8B030D-6E8A-4147-A177-3AD203B41FA5}">
                      <a16:colId xmlns:a16="http://schemas.microsoft.com/office/drawing/2014/main" val="2248508167"/>
                    </a:ext>
                  </a:extLst>
                </a:gridCol>
                <a:gridCol w="2891620">
                  <a:extLst>
                    <a:ext uri="{9D8B030D-6E8A-4147-A177-3AD203B41FA5}">
                      <a16:colId xmlns:a16="http://schemas.microsoft.com/office/drawing/2014/main" val="1531470548"/>
                    </a:ext>
                  </a:extLst>
                </a:gridCol>
                <a:gridCol w="2891620">
                  <a:extLst>
                    <a:ext uri="{9D8B030D-6E8A-4147-A177-3AD203B41FA5}">
                      <a16:colId xmlns:a16="http://schemas.microsoft.com/office/drawing/2014/main" val="3115850660"/>
                    </a:ext>
                  </a:extLst>
                </a:gridCol>
                <a:gridCol w="2891620">
                  <a:extLst>
                    <a:ext uri="{9D8B030D-6E8A-4147-A177-3AD203B41FA5}">
                      <a16:colId xmlns:a16="http://schemas.microsoft.com/office/drawing/2014/main" val="1359858011"/>
                    </a:ext>
                  </a:extLst>
                </a:gridCol>
              </a:tblGrid>
              <a:tr h="840132">
                <a:tc>
                  <a:txBody>
                    <a:bodyPr/>
                    <a:lstStyle/>
                    <a:p>
                      <a:r>
                        <a:rPr lang="en-GB"/>
                        <a:t>Theme</a:t>
                      </a:r>
                    </a:p>
                  </a:txBody>
                  <a:tcPr/>
                </a:tc>
                <a:tc>
                  <a:txBody>
                    <a:bodyPr/>
                    <a:lstStyle/>
                    <a:p>
                      <a:pPr algn="just">
                        <a:lnSpc>
                          <a:spcPct val="107000"/>
                        </a:lnSpc>
                        <a:spcAft>
                          <a:spcPts val="800"/>
                        </a:spcAft>
                      </a:pPr>
                      <a:r>
                        <a:rPr lang="en-GB" sz="1800" b="1" kern="1200">
                          <a:solidFill>
                            <a:schemeClr val="lt1"/>
                          </a:solidFill>
                          <a:latin typeface="+mn-lt"/>
                          <a:ea typeface="+mn-ea"/>
                          <a:cs typeface="+mn-cs"/>
                        </a:rPr>
                        <a:t>What we are already doing</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What we intend to do…</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Change / Difference Expect to See</a:t>
                      </a:r>
                    </a:p>
                  </a:txBody>
                  <a:tcPr marL="68580" marR="68580" marT="0" marB="0"/>
                </a:tc>
                <a:extLst>
                  <a:ext uri="{0D108BD9-81ED-4DB2-BD59-A6C34878D82A}">
                    <a16:rowId xmlns:a16="http://schemas.microsoft.com/office/drawing/2014/main" val="1203810180"/>
                  </a:ext>
                </a:extLst>
              </a:tr>
              <a:tr h="1060050">
                <a:tc>
                  <a:txBody>
                    <a:bodyPr/>
                    <a:lstStyle/>
                    <a:p>
                      <a:pPr algn="l" fontAlgn="ctr"/>
                      <a:r>
                        <a:rPr lang="en-GB" sz="1800" b="0" i="0" u="none" strike="noStrike">
                          <a:solidFill>
                            <a:srgbClr val="000000"/>
                          </a:solidFill>
                          <a:effectLst/>
                          <a:latin typeface="Calibri" panose="020F0502020204030204" pitchFamily="34" charset="0"/>
                        </a:rPr>
                        <a:t>Leadership</a:t>
                      </a:r>
                    </a:p>
                  </a:txBody>
                  <a:tcPr marL="6350" marR="6350" marT="6350" marB="0" anchor="ctr"/>
                </a:tc>
                <a:tc>
                  <a:txBody>
                    <a:bodyPr/>
                    <a:lstStyle/>
                    <a:p>
                      <a:pPr>
                        <a:lnSpc>
                          <a:spcPct val="107000"/>
                        </a:lnSpc>
                        <a:spcAft>
                          <a:spcPts val="0"/>
                        </a:spcAft>
                      </a:pPr>
                      <a:r>
                        <a:rPr lang="en-GB" sz="1100" kern="100">
                          <a:effectLst/>
                          <a:latin typeface="Calibri"/>
                          <a:ea typeface="Calibri" panose="020F0502020204030204" pitchFamily="34" charset="0"/>
                          <a:cs typeface="Times New Roman"/>
                        </a:rPr>
                        <a:t>We have set up a Oversight group, which consists of members of the SMT, that monitors progress of all disciplinary cases, grievances, and complaints.</a:t>
                      </a:r>
                    </a:p>
                    <a:p>
                      <a:pPr>
                        <a:lnSpc>
                          <a:spcPct val="107000"/>
                        </a:lnSpc>
                        <a:spcAft>
                          <a:spcPts val="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kern="100">
                          <a:effectLst/>
                          <a:latin typeface="Calibri"/>
                          <a:ea typeface="Calibri" panose="020F0502020204030204" pitchFamily="34" charset="0"/>
                          <a:cs typeface="Times New Roman"/>
                        </a:rPr>
                        <a:t>All current budget holders are required to complete a “Related party transactions” form annually, where all transactions between the Service and either themselves or those connected to them must be declared in the interest of transparency.</a:t>
                      </a:r>
                    </a:p>
                    <a:p>
                      <a:pPr>
                        <a:lnSpc>
                          <a:spcPct val="107000"/>
                        </a:lnSpc>
                        <a:spcAft>
                          <a:spcPts val="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An independent review of the performance of the ELT will be commissioned as recommended.</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An independent body will be involved in all SMT and ELT appointments as recommended.</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eligibility for all roles on both the ELT and SMT to be undertaken by uniformed AND corporate staff will be reviewed prior to the advertisement of new vacancies going forward.</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All SMT and ELT members will sign conflict of interest declarations, including reference to memberships of other organisations, family relationships or social connections. Declarations will be published online, and updated when a new potential interest arises as recommended.</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CFO will participate in disciplinary/grievance/whistle-blowing Oversight</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Group meetings in the immediate term </a:t>
                      </a:r>
                    </a:p>
                  </a:txBody>
                  <a:tcPr marL="68580" marR="68580" marT="0" marB="0"/>
                </a:tc>
                <a:tc>
                  <a:txBody>
                    <a:bodyPr/>
                    <a:lstStyle/>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Clear and demonstrable scrutiny and transparency around how leaders are selected to their positions and how they subsequently perform in their roles will create an environment where leadership is respected and trusted. </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Demonstrable ethical  leadership at all levels will be key to improving the culture of the organisation. </a:t>
                      </a:r>
                    </a:p>
                  </a:txBody>
                  <a:tcPr marL="68580" marR="68580" marT="0" marB="0"/>
                </a:tc>
                <a:extLst>
                  <a:ext uri="{0D108BD9-81ED-4DB2-BD59-A6C34878D82A}">
                    <a16:rowId xmlns:a16="http://schemas.microsoft.com/office/drawing/2014/main" val="3929449091"/>
                  </a:ext>
                </a:extLst>
              </a:tr>
            </a:tbl>
          </a:graphicData>
        </a:graphic>
      </p:graphicFrame>
    </p:spTree>
    <p:extLst>
      <p:ext uri="{BB962C8B-B14F-4D97-AF65-F5344CB8AC3E}">
        <p14:creationId xmlns:p14="http://schemas.microsoft.com/office/powerpoint/2010/main" val="313299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627C-569F-4A30-0167-054324637DDF}"/>
              </a:ext>
            </a:extLst>
          </p:cNvPr>
          <p:cNvSpPr>
            <a:spLocks noGrp="1"/>
          </p:cNvSpPr>
          <p:nvPr>
            <p:ph type="title"/>
          </p:nvPr>
        </p:nvSpPr>
        <p:spPr/>
        <p:txBody>
          <a:bodyPr/>
          <a:lstStyle/>
          <a:p>
            <a:r>
              <a:rPr lang="en-GB" b="1">
                <a:solidFill>
                  <a:srgbClr val="C00000"/>
                </a:solidFill>
              </a:rPr>
              <a:t>1.Initial phase (1-3 months) (iv) </a:t>
            </a:r>
          </a:p>
        </p:txBody>
      </p:sp>
      <p:graphicFrame>
        <p:nvGraphicFramePr>
          <p:cNvPr id="5" name="Content Placeholder 4">
            <a:extLst>
              <a:ext uri="{FF2B5EF4-FFF2-40B4-BE49-F238E27FC236}">
                <a16:creationId xmlns:a16="http://schemas.microsoft.com/office/drawing/2014/main" id="{6E42EE88-478D-B09C-DDF4-FE6A1E95EBFD}"/>
              </a:ext>
            </a:extLst>
          </p:cNvPr>
          <p:cNvGraphicFramePr>
            <a:graphicFrameLocks noGrp="1"/>
          </p:cNvGraphicFramePr>
          <p:nvPr>
            <p:ph idx="1"/>
            <p:extLst>
              <p:ext uri="{D42A27DB-BD31-4B8C-83A1-F6EECF244321}">
                <p14:modId xmlns:p14="http://schemas.microsoft.com/office/powerpoint/2010/main" val="3161035500"/>
              </p:ext>
            </p:extLst>
          </p:nvPr>
        </p:nvGraphicFramePr>
        <p:xfrm>
          <a:off x="334370" y="1412543"/>
          <a:ext cx="11566480" cy="4288182"/>
        </p:xfrm>
        <a:graphic>
          <a:graphicData uri="http://schemas.openxmlformats.org/drawingml/2006/table">
            <a:tbl>
              <a:tblPr firstRow="1" bandRow="1">
                <a:tableStyleId>{F5AB1C69-6EDB-4FF4-983F-18BD219EF322}</a:tableStyleId>
              </a:tblPr>
              <a:tblGrid>
                <a:gridCol w="2891620">
                  <a:extLst>
                    <a:ext uri="{9D8B030D-6E8A-4147-A177-3AD203B41FA5}">
                      <a16:colId xmlns:a16="http://schemas.microsoft.com/office/drawing/2014/main" val="2248508167"/>
                    </a:ext>
                  </a:extLst>
                </a:gridCol>
                <a:gridCol w="2891620">
                  <a:extLst>
                    <a:ext uri="{9D8B030D-6E8A-4147-A177-3AD203B41FA5}">
                      <a16:colId xmlns:a16="http://schemas.microsoft.com/office/drawing/2014/main" val="1531470548"/>
                    </a:ext>
                  </a:extLst>
                </a:gridCol>
                <a:gridCol w="2891620">
                  <a:extLst>
                    <a:ext uri="{9D8B030D-6E8A-4147-A177-3AD203B41FA5}">
                      <a16:colId xmlns:a16="http://schemas.microsoft.com/office/drawing/2014/main" val="3115850660"/>
                    </a:ext>
                  </a:extLst>
                </a:gridCol>
                <a:gridCol w="2891620">
                  <a:extLst>
                    <a:ext uri="{9D8B030D-6E8A-4147-A177-3AD203B41FA5}">
                      <a16:colId xmlns:a16="http://schemas.microsoft.com/office/drawing/2014/main" val="1359858011"/>
                    </a:ext>
                  </a:extLst>
                </a:gridCol>
              </a:tblGrid>
              <a:tr h="840132">
                <a:tc>
                  <a:txBody>
                    <a:bodyPr/>
                    <a:lstStyle/>
                    <a:p>
                      <a:r>
                        <a:rPr lang="en-GB"/>
                        <a:t>Theme</a:t>
                      </a:r>
                    </a:p>
                  </a:txBody>
                  <a:tcPr/>
                </a:tc>
                <a:tc>
                  <a:txBody>
                    <a:bodyPr/>
                    <a:lstStyle/>
                    <a:p>
                      <a:pPr algn="just">
                        <a:lnSpc>
                          <a:spcPct val="107000"/>
                        </a:lnSpc>
                        <a:spcAft>
                          <a:spcPts val="800"/>
                        </a:spcAft>
                      </a:pPr>
                      <a:r>
                        <a:rPr lang="en-GB" sz="1800" b="1" kern="1200">
                          <a:solidFill>
                            <a:schemeClr val="lt1"/>
                          </a:solidFill>
                          <a:latin typeface="+mn-lt"/>
                          <a:ea typeface="+mn-ea"/>
                          <a:cs typeface="+mn-cs"/>
                        </a:rPr>
                        <a:t>What we are already doing</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What we intend to do…</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Change / Difference Expect to See</a:t>
                      </a:r>
                    </a:p>
                  </a:txBody>
                  <a:tcPr marL="68580" marR="68580" marT="0" marB="0"/>
                </a:tc>
                <a:extLst>
                  <a:ext uri="{0D108BD9-81ED-4DB2-BD59-A6C34878D82A}">
                    <a16:rowId xmlns:a16="http://schemas.microsoft.com/office/drawing/2014/main" val="1203810180"/>
                  </a:ext>
                </a:extLst>
              </a:tr>
              <a:tr h="1060050">
                <a:tc>
                  <a:txBody>
                    <a:bodyPr/>
                    <a:lstStyle/>
                    <a:p>
                      <a:pPr algn="l" fontAlgn="ctr"/>
                      <a:r>
                        <a:rPr lang="en-GB" sz="1800" b="0" i="0" u="none" strike="noStrike">
                          <a:solidFill>
                            <a:srgbClr val="000000"/>
                          </a:solidFill>
                          <a:effectLst/>
                          <a:latin typeface="Calibri" panose="020F0502020204030204" pitchFamily="34" charset="0"/>
                        </a:rPr>
                        <a:t>Connecting People</a:t>
                      </a:r>
                    </a:p>
                  </a:txBody>
                  <a:tcPr marL="6350" marR="6350" marT="6350" marB="0" anchor="ct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 quarterly staff forum (SHOUT) provides an opportunity for staff to raise concerns and queries among each other, to those presenting chosen topics and often to members of the ELT/SMT in attendance.</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There are various working groups/staff networks do include staff representatives from a wide range of departments, which therefore ensure key views are considered (e.g., Security Risk Group, Consultation and Engagement Group, Road Risk Group, FireFighters Charity working group etc.)</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Principal Officer visits that currently occur on stations were identified as an area of positive performance within the report. </a:t>
                      </a:r>
                    </a:p>
                  </a:txBody>
                  <a:tcPr marL="68580" marR="68580" marT="0" marB="0"/>
                </a:tc>
                <a:tc>
                  <a:txBody>
                    <a:bodyPr/>
                    <a:lstStyle/>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 programme of PO visits for 2024 will be devised to maintain the valuable engagement opportunity that they provide.</a:t>
                      </a:r>
                    </a:p>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CFO and another member of the ELT to visit Joint Control Room, and Training Centre, engage with staff there, and write report on their culture and action plan to improve it, as recommended.</a:t>
                      </a:r>
                    </a:p>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Engage with staff to gather what the recommended “safe spaces” should look like and how the organisation can support these.</a:t>
                      </a:r>
                    </a:p>
                  </a:txBody>
                  <a:tcPr marL="68580" marR="68580" marT="0" marB="0"/>
                </a:tc>
                <a:tc>
                  <a:txBody>
                    <a:bodyPr/>
                    <a:lstStyle/>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 connected workforce will result in a culture where all members of staff feel empowered, supported and heard. People having the appropriate mechanisms to raise proposed improvements and concerns will lead to a culture where people continue to feel supported to contribute towards the ongoing success of the organisation in delivering our services to our communities.</a:t>
                      </a:r>
                    </a:p>
                  </a:txBody>
                  <a:tcPr marL="68580" marR="68580" marT="0" marB="0"/>
                </a:tc>
                <a:extLst>
                  <a:ext uri="{0D108BD9-81ED-4DB2-BD59-A6C34878D82A}">
                    <a16:rowId xmlns:a16="http://schemas.microsoft.com/office/drawing/2014/main" val="3885842075"/>
                  </a:ext>
                </a:extLst>
              </a:tr>
            </a:tbl>
          </a:graphicData>
        </a:graphic>
      </p:graphicFrame>
    </p:spTree>
    <p:extLst>
      <p:ext uri="{BB962C8B-B14F-4D97-AF65-F5344CB8AC3E}">
        <p14:creationId xmlns:p14="http://schemas.microsoft.com/office/powerpoint/2010/main" val="8854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627C-569F-4A30-0167-054324637DDF}"/>
              </a:ext>
            </a:extLst>
          </p:cNvPr>
          <p:cNvSpPr>
            <a:spLocks noGrp="1"/>
          </p:cNvSpPr>
          <p:nvPr>
            <p:ph type="title"/>
          </p:nvPr>
        </p:nvSpPr>
        <p:spPr/>
        <p:txBody>
          <a:bodyPr/>
          <a:lstStyle/>
          <a:p>
            <a:r>
              <a:rPr lang="en-GB" b="1">
                <a:solidFill>
                  <a:srgbClr val="C00000"/>
                </a:solidFill>
              </a:rPr>
              <a:t>1.Initial phase (1-3 months) (v) </a:t>
            </a:r>
          </a:p>
        </p:txBody>
      </p:sp>
      <p:graphicFrame>
        <p:nvGraphicFramePr>
          <p:cNvPr id="5" name="Content Placeholder 4">
            <a:extLst>
              <a:ext uri="{FF2B5EF4-FFF2-40B4-BE49-F238E27FC236}">
                <a16:creationId xmlns:a16="http://schemas.microsoft.com/office/drawing/2014/main" id="{6E42EE88-478D-B09C-DDF4-FE6A1E95EBFD}"/>
              </a:ext>
            </a:extLst>
          </p:cNvPr>
          <p:cNvGraphicFramePr>
            <a:graphicFrameLocks noGrp="1"/>
          </p:cNvGraphicFramePr>
          <p:nvPr>
            <p:ph idx="1"/>
            <p:extLst>
              <p:ext uri="{D42A27DB-BD31-4B8C-83A1-F6EECF244321}">
                <p14:modId xmlns:p14="http://schemas.microsoft.com/office/powerpoint/2010/main" val="1961801534"/>
              </p:ext>
            </p:extLst>
          </p:nvPr>
        </p:nvGraphicFramePr>
        <p:xfrm>
          <a:off x="334370" y="1412543"/>
          <a:ext cx="11566480" cy="5244320"/>
        </p:xfrm>
        <a:graphic>
          <a:graphicData uri="http://schemas.openxmlformats.org/drawingml/2006/table">
            <a:tbl>
              <a:tblPr firstRow="1" bandRow="1">
                <a:tableStyleId>{F5AB1C69-6EDB-4FF4-983F-18BD219EF322}</a:tableStyleId>
              </a:tblPr>
              <a:tblGrid>
                <a:gridCol w="2891620">
                  <a:extLst>
                    <a:ext uri="{9D8B030D-6E8A-4147-A177-3AD203B41FA5}">
                      <a16:colId xmlns:a16="http://schemas.microsoft.com/office/drawing/2014/main" val="2248508167"/>
                    </a:ext>
                  </a:extLst>
                </a:gridCol>
                <a:gridCol w="2891620">
                  <a:extLst>
                    <a:ext uri="{9D8B030D-6E8A-4147-A177-3AD203B41FA5}">
                      <a16:colId xmlns:a16="http://schemas.microsoft.com/office/drawing/2014/main" val="1531470548"/>
                    </a:ext>
                  </a:extLst>
                </a:gridCol>
                <a:gridCol w="2891620">
                  <a:extLst>
                    <a:ext uri="{9D8B030D-6E8A-4147-A177-3AD203B41FA5}">
                      <a16:colId xmlns:a16="http://schemas.microsoft.com/office/drawing/2014/main" val="3115850660"/>
                    </a:ext>
                  </a:extLst>
                </a:gridCol>
                <a:gridCol w="2891620">
                  <a:extLst>
                    <a:ext uri="{9D8B030D-6E8A-4147-A177-3AD203B41FA5}">
                      <a16:colId xmlns:a16="http://schemas.microsoft.com/office/drawing/2014/main" val="1359858011"/>
                    </a:ext>
                  </a:extLst>
                </a:gridCol>
              </a:tblGrid>
              <a:tr h="704070">
                <a:tc>
                  <a:txBody>
                    <a:bodyPr/>
                    <a:lstStyle/>
                    <a:p>
                      <a:r>
                        <a:rPr lang="en-GB"/>
                        <a:t>Theme</a:t>
                      </a:r>
                    </a:p>
                  </a:txBody>
                  <a:tcPr/>
                </a:tc>
                <a:tc>
                  <a:txBody>
                    <a:bodyPr/>
                    <a:lstStyle/>
                    <a:p>
                      <a:pPr algn="just">
                        <a:lnSpc>
                          <a:spcPct val="107000"/>
                        </a:lnSpc>
                        <a:spcAft>
                          <a:spcPts val="800"/>
                        </a:spcAft>
                      </a:pPr>
                      <a:r>
                        <a:rPr lang="en-GB" sz="1800" b="1" kern="1200">
                          <a:solidFill>
                            <a:schemeClr val="lt1"/>
                          </a:solidFill>
                          <a:latin typeface="+mn-lt"/>
                          <a:ea typeface="+mn-ea"/>
                          <a:cs typeface="+mn-cs"/>
                        </a:rPr>
                        <a:t>What we are already doing</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What we intend to do…</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Change / Difference Expect to See</a:t>
                      </a:r>
                    </a:p>
                  </a:txBody>
                  <a:tcPr marL="68580" marR="68580" marT="0" marB="0"/>
                </a:tc>
                <a:extLst>
                  <a:ext uri="{0D108BD9-81ED-4DB2-BD59-A6C34878D82A}">
                    <a16:rowId xmlns:a16="http://schemas.microsoft.com/office/drawing/2014/main" val="1203810180"/>
                  </a:ext>
                </a:extLst>
              </a:tr>
              <a:tr h="1111990">
                <a:tc>
                  <a:txBody>
                    <a:bodyPr/>
                    <a:lstStyle/>
                    <a:p>
                      <a:pPr algn="l" fontAlgn="ctr"/>
                      <a:r>
                        <a:rPr lang="en-GB" sz="1800" b="0" i="0" u="none" strike="noStrike">
                          <a:solidFill>
                            <a:srgbClr val="000000"/>
                          </a:solidFill>
                          <a:effectLst/>
                          <a:latin typeface="Calibri" panose="020F0502020204030204" pitchFamily="34" charset="0"/>
                        </a:rPr>
                        <a:t>Speaking Up</a:t>
                      </a:r>
                    </a:p>
                  </a:txBody>
                  <a:tcPr marL="6350" marR="6350" marT="6350" marB="0" anchor="ctr"/>
                </a:tc>
                <a:tc>
                  <a:txBody>
                    <a:bodyPr/>
                    <a:lstStyle/>
                    <a:p>
                      <a:pPr>
                        <a:lnSpc>
                          <a:spcPct val="107000"/>
                        </a:lnSpc>
                        <a:spcAft>
                          <a:spcPts val="800"/>
                        </a:spcAft>
                      </a:pPr>
                      <a:r>
                        <a:rPr lang="en-GB" sz="1100" kern="100">
                          <a:effectLst/>
                          <a:latin typeface="Calibri"/>
                          <a:ea typeface="Calibri" panose="020F0502020204030204" pitchFamily="34" charset="0"/>
                          <a:cs typeface="Times New Roman"/>
                        </a:rPr>
                        <a:t>Introduction of the Crimestoppers FRS speak up anonymous reporting line.</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a:effectLst/>
                          <a:latin typeface="Calibri"/>
                          <a:ea typeface="Calibri" panose="020F0502020204030204" pitchFamily="34" charset="0"/>
                          <a:cs typeface="Times New Roman"/>
                        </a:rPr>
                        <a:t>Resolutions Team (3 Officers)  who impartially investigate complaints made</a:t>
                      </a:r>
                    </a:p>
                    <a:p>
                      <a:pPr>
                        <a:lnSpc>
                          <a:spcPct val="107000"/>
                        </a:lnSpc>
                        <a:spcAft>
                          <a:spcPts val="800"/>
                        </a:spcAft>
                      </a:pPr>
                      <a:r>
                        <a:rPr lang="en-GB" sz="1100" kern="100">
                          <a:effectLst/>
                          <a:latin typeface="Calibri"/>
                          <a:ea typeface="Calibri" panose="020F0502020204030204" pitchFamily="34" charset="0"/>
                          <a:cs typeface="Times New Roman"/>
                        </a:rPr>
                        <a:t>Employee Assistance Programme – re-Launched in September 2023. This provides an avenue for staff to discuss any issues and concerns that they do have and to receive support.</a:t>
                      </a:r>
                    </a:p>
                    <a:p>
                      <a:pPr>
                        <a:lnSpc>
                          <a:spcPct val="107000"/>
                        </a:lnSpc>
                        <a:spcAft>
                          <a:spcPts val="800"/>
                        </a:spcAft>
                      </a:pPr>
                      <a:r>
                        <a:rPr lang="en-GB" sz="1100" kern="100">
                          <a:effectLst/>
                          <a:latin typeface="Calibri"/>
                          <a:ea typeface="Calibri" panose="020F0502020204030204" pitchFamily="34" charset="0"/>
                          <a:cs typeface="Times New Roman"/>
                        </a:rPr>
                        <a:t>The role of the Oversight Group does already include grievances and whistleblowing.</a:t>
                      </a:r>
                    </a:p>
                  </a:txBody>
                  <a:tcPr marL="68580" marR="68580" marT="0" marB="0"/>
                </a:tc>
                <a:tc>
                  <a:txBody>
                    <a:bodyPr/>
                    <a:lstStyle/>
                    <a:p>
                      <a:pPr>
                        <a:lnSpc>
                          <a:spcPct val="107000"/>
                        </a:lnSpc>
                        <a:spcAft>
                          <a:spcPts val="800"/>
                        </a:spcAft>
                      </a:pPr>
                      <a:r>
                        <a:rPr lang="en-GB" sz="1100" kern="100">
                          <a:effectLst/>
                          <a:latin typeface="Calibri"/>
                          <a:ea typeface="Calibri" panose="020F0502020204030204" pitchFamily="34" charset="0"/>
                          <a:cs typeface="Times New Roman"/>
                        </a:rPr>
                        <a:t>The exit interview process has been reviewed and will formally launch in January 2024. The new process involves an initial confidential electronic form to enable the recording of an initial high-level feedback. The option to undertake a face-to-face interview with a member of the HR team is then the next step, removing the interview with the individual’s line manager.</a:t>
                      </a:r>
                    </a:p>
                    <a:p>
                      <a:pPr>
                        <a:lnSpc>
                          <a:spcPct val="107000"/>
                        </a:lnSpc>
                        <a:spcAft>
                          <a:spcPts val="800"/>
                        </a:spcAft>
                      </a:pPr>
                      <a:r>
                        <a:rPr lang="en-GB" sz="1100" kern="100">
                          <a:effectLst/>
                          <a:latin typeface="Calibri"/>
                          <a:ea typeface="Calibri" panose="020F0502020204030204" pitchFamily="34" charset="0"/>
                          <a:cs typeface="Times New Roman"/>
                        </a:rPr>
                        <a:t>Incorporate the importance of staff “speaking up” into the relevant corporate procedures when they are updated.</a:t>
                      </a:r>
                    </a:p>
                    <a:p>
                      <a:pPr>
                        <a:lnSpc>
                          <a:spcPct val="107000"/>
                        </a:lnSpc>
                        <a:spcAft>
                          <a:spcPts val="800"/>
                        </a:spcAft>
                      </a:pPr>
                      <a:endParaRPr lang="en-GB" sz="1100" kern="100">
                        <a:effectLst/>
                        <a:latin typeface="Calibri"/>
                        <a:ea typeface="Calibri" panose="020F0502020204030204" pitchFamily="34" charset="0"/>
                        <a:cs typeface="Times New Roman"/>
                      </a:endParaRPr>
                    </a:p>
                  </a:txBody>
                  <a:tcPr marL="68580" marR="68580" marT="0" marB="0"/>
                </a:tc>
                <a:tc>
                  <a:txBody>
                    <a:bodyPr/>
                    <a:lstStyle/>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Reiterating the importance of challenging inappropriate behaviours and providing ample safe and trusted mechanisms to ensure that this can be achieved confidentially or informally will ensure that all examples of inappropriate behaviour can be remedied. </a:t>
                      </a:r>
                    </a:p>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Reassurance that all issues raised will be investigated will hopefully eradicate instances where those experiencing poor behaviour choose to keep it to themselves.</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23198872"/>
                  </a:ext>
                </a:extLst>
              </a:tr>
              <a:tr h="1111990">
                <a:tc>
                  <a:txBody>
                    <a:bodyPr/>
                    <a:lstStyle/>
                    <a:p>
                      <a:pPr algn="l" fontAlgn="ctr"/>
                      <a:r>
                        <a:rPr lang="en-GB" sz="1800" b="0" i="0" u="none" strike="noStrike">
                          <a:solidFill>
                            <a:srgbClr val="000000"/>
                          </a:solidFill>
                          <a:effectLst/>
                          <a:latin typeface="Calibri" panose="020F0502020204030204" pitchFamily="34" charset="0"/>
                        </a:rPr>
                        <a:t>Policies and Procedures</a:t>
                      </a:r>
                    </a:p>
                  </a:txBody>
                  <a:tcPr marL="6350" marR="6350" marT="6350" marB="0" anchor="ctr"/>
                </a:tc>
                <a:tc>
                  <a:txBody>
                    <a:bodyPr/>
                    <a:lstStyle/>
                    <a:p>
                      <a:pPr>
                        <a:lnSpc>
                          <a:spcPct val="107000"/>
                        </a:lnSpc>
                        <a:spcAft>
                          <a:spcPts val="800"/>
                        </a:spcAft>
                      </a:pPr>
                      <a:endParaRPr lang="en-GB" sz="1100" kern="100">
                        <a:effectLst/>
                        <a:latin typeface="Calibri"/>
                        <a:ea typeface="Times New Roman" panose="02020603050405020304" pitchFamily="18" charset="0"/>
                        <a:cs typeface="Times New Roman"/>
                      </a:endParaRPr>
                    </a:p>
                    <a:p>
                      <a:pPr lvl="0">
                        <a:lnSpc>
                          <a:spcPct val="107000"/>
                        </a:lnSpc>
                        <a:spcAft>
                          <a:spcPts val="800"/>
                        </a:spcAft>
                        <a:buNone/>
                      </a:pPr>
                      <a:r>
                        <a:rPr lang="en-GB" sz="1100" kern="100">
                          <a:effectLst/>
                          <a:latin typeface="Calibri"/>
                          <a:ea typeface="Times New Roman" panose="02020603050405020304" pitchFamily="18" charset="0"/>
                          <a:cs typeface="Times New Roman"/>
                        </a:rPr>
                        <a:t>The current disciplinary procedure was reviewed by the organisation’s solicitors in recent years and subsequent training regarding the procedure and its implementation was provided to middle leaders.</a:t>
                      </a:r>
                      <a:endParaRPr lang="en-GB" sz="1100" kern="100">
                        <a:effectLst/>
                        <a:latin typeface="Times New Roman"/>
                        <a:ea typeface="Calibri" panose="020F0502020204030204" pitchFamily="34" charset="0"/>
                        <a:cs typeface="Times New Roman"/>
                      </a:endParaRPr>
                    </a:p>
                    <a:p>
                      <a:pPr algn="just">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endParaRPr lang="en-GB" sz="1100" kern="100">
                        <a:effectLst/>
                        <a:latin typeface="Calibri"/>
                        <a:ea typeface="Times New Roman" panose="02020603050405020304" pitchFamily="18" charset="0"/>
                        <a:cs typeface="Times New Roman"/>
                      </a:endParaRPr>
                    </a:p>
                    <a:p>
                      <a:pPr lvl="0" algn="just">
                        <a:lnSpc>
                          <a:spcPct val="107000"/>
                        </a:lnSpc>
                        <a:spcAft>
                          <a:spcPts val="800"/>
                        </a:spcAft>
                        <a:buNone/>
                      </a:pPr>
                      <a:r>
                        <a:rPr lang="en-GB" sz="1100" kern="100">
                          <a:effectLst/>
                          <a:latin typeface="Calibri"/>
                          <a:ea typeface="Times New Roman" panose="02020603050405020304" pitchFamily="18" charset="0"/>
                          <a:cs typeface="Times New Roman"/>
                        </a:rPr>
                        <a:t>We will instruct specialist employment lawyers to review policies and procedures, and to assist in drafting a set which are clear and accessible as recommended.</a:t>
                      </a:r>
                      <a:endParaRPr lang="en-GB" sz="1100" kern="100">
                        <a:effectLst/>
                        <a:latin typeface="Times New Roman"/>
                        <a:ea typeface="Calibri" panose="020F0502020204030204" pitchFamily="34" charset="0"/>
                        <a:cs typeface="Times New Roman"/>
                      </a:endParaRPr>
                    </a:p>
                    <a:p>
                      <a:pPr algn="just">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kern="100">
                          <a:effectLst/>
                          <a:latin typeface="Calibri"/>
                          <a:ea typeface="Times New Roman" panose="02020603050405020304" pitchFamily="18" charset="0"/>
                          <a:cs typeface="Times New Roman"/>
                        </a:rPr>
                        <a:t>The P12 form as it currently stands will be abolished as recommended.</a:t>
                      </a:r>
                      <a:endParaRPr lang="en-GB" sz="1100" kern="100">
                        <a:effectLst/>
                        <a:latin typeface="Calibri"/>
                        <a:ea typeface="Calibri" panose="020F0502020204030204" pitchFamily="34" charset="0"/>
                        <a:cs typeface="Times New Roman"/>
                      </a:endParaRPr>
                    </a:p>
                    <a:p>
                      <a:pPr algn="just">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endParaRPr lang="en-GB" sz="1100" kern="100">
                        <a:effectLst/>
                        <a:latin typeface="Calibri"/>
                        <a:ea typeface="Times New Roman" panose="02020603050405020304" pitchFamily="18" charset="0"/>
                        <a:cs typeface="Times New Roman"/>
                      </a:endParaRPr>
                    </a:p>
                    <a:p>
                      <a:pPr lvl="0" algn="just">
                        <a:lnSpc>
                          <a:spcPct val="107000"/>
                        </a:lnSpc>
                        <a:spcAft>
                          <a:spcPts val="800"/>
                        </a:spcAft>
                        <a:buNone/>
                      </a:pPr>
                      <a:r>
                        <a:rPr lang="en-GB" sz="1100" kern="100">
                          <a:effectLst/>
                          <a:latin typeface="Calibri"/>
                          <a:ea typeface="Times New Roman" panose="02020603050405020304" pitchFamily="18" charset="0"/>
                          <a:cs typeface="Times New Roman"/>
                        </a:rPr>
                        <a:t>Establishing a suite of policies and procedures that are effective and accessible to all will provide a foundation for establishing the desired behaviours and expectations for all staff. </a:t>
                      </a:r>
                      <a:endParaRPr lang="en-GB" sz="1100" kern="100">
                        <a:effectLst/>
                        <a:latin typeface="Times New Roman"/>
                        <a:ea typeface="Calibri" panose="020F0502020204030204" pitchFamily="34" charset="0"/>
                        <a:cs typeface="Times New Roman"/>
                      </a:endParaRPr>
                    </a:p>
                    <a:p>
                      <a:pPr algn="just">
                        <a:lnSpc>
                          <a:spcPct val="107000"/>
                        </a:lnSpc>
                        <a:spcAft>
                          <a:spcPts val="800"/>
                        </a:spcAft>
                      </a:pPr>
                      <a:r>
                        <a:rPr lang="en-GB" sz="1100" kern="100">
                          <a:effectLst/>
                          <a:latin typeface="Calibri"/>
                          <a:ea typeface="Times New Roman" panose="02020603050405020304" pitchFamily="18" charset="0"/>
                          <a:cs typeface="Times New Roman"/>
                        </a:rPr>
                        <a:t>Simplified and accessible procedures will enable staff to explicitly understand what behaviours are acceptable and will clarify all mechanisms available for raising behaviours that contradict this. </a:t>
                      </a:r>
                      <a:endParaRPr lang="en-GB" sz="1100" kern="100">
                        <a:effectLst/>
                        <a:latin typeface="Times New Roman"/>
                        <a:ea typeface="Calibri" panose="020F0502020204030204" pitchFamily="34" charset="0"/>
                        <a:cs typeface="Times New Roman"/>
                      </a:endParaRPr>
                    </a:p>
                  </a:txBody>
                  <a:tcPr marL="68580" marR="68580" marT="0" marB="0"/>
                </a:tc>
                <a:extLst>
                  <a:ext uri="{0D108BD9-81ED-4DB2-BD59-A6C34878D82A}">
                    <a16:rowId xmlns:a16="http://schemas.microsoft.com/office/drawing/2014/main" val="3776326269"/>
                  </a:ext>
                </a:extLst>
              </a:tr>
            </a:tbl>
          </a:graphicData>
        </a:graphic>
      </p:graphicFrame>
    </p:spTree>
    <p:extLst>
      <p:ext uri="{BB962C8B-B14F-4D97-AF65-F5344CB8AC3E}">
        <p14:creationId xmlns:p14="http://schemas.microsoft.com/office/powerpoint/2010/main" val="384825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627C-569F-4A30-0167-054324637DDF}"/>
              </a:ext>
            </a:extLst>
          </p:cNvPr>
          <p:cNvSpPr>
            <a:spLocks noGrp="1"/>
          </p:cNvSpPr>
          <p:nvPr>
            <p:ph type="title"/>
          </p:nvPr>
        </p:nvSpPr>
        <p:spPr/>
        <p:txBody>
          <a:bodyPr/>
          <a:lstStyle/>
          <a:p>
            <a:r>
              <a:rPr lang="en-GB" b="1">
                <a:solidFill>
                  <a:srgbClr val="C00000"/>
                </a:solidFill>
              </a:rPr>
              <a:t>1.Initial phase (1-3 months) (vi) </a:t>
            </a:r>
          </a:p>
        </p:txBody>
      </p:sp>
      <p:graphicFrame>
        <p:nvGraphicFramePr>
          <p:cNvPr id="5" name="Content Placeholder 4">
            <a:extLst>
              <a:ext uri="{FF2B5EF4-FFF2-40B4-BE49-F238E27FC236}">
                <a16:creationId xmlns:a16="http://schemas.microsoft.com/office/drawing/2014/main" id="{6E42EE88-478D-B09C-DDF4-FE6A1E95EBFD}"/>
              </a:ext>
            </a:extLst>
          </p:cNvPr>
          <p:cNvGraphicFramePr>
            <a:graphicFrameLocks noGrp="1"/>
          </p:cNvGraphicFramePr>
          <p:nvPr>
            <p:ph idx="1"/>
            <p:extLst>
              <p:ext uri="{D42A27DB-BD31-4B8C-83A1-F6EECF244321}">
                <p14:modId xmlns:p14="http://schemas.microsoft.com/office/powerpoint/2010/main" val="3061924542"/>
              </p:ext>
            </p:extLst>
          </p:nvPr>
        </p:nvGraphicFramePr>
        <p:xfrm>
          <a:off x="334370" y="1412543"/>
          <a:ext cx="11566480" cy="4696950"/>
        </p:xfrm>
        <a:graphic>
          <a:graphicData uri="http://schemas.openxmlformats.org/drawingml/2006/table">
            <a:tbl>
              <a:tblPr firstRow="1" bandRow="1">
                <a:tableStyleId>{F5AB1C69-6EDB-4FF4-983F-18BD219EF322}</a:tableStyleId>
              </a:tblPr>
              <a:tblGrid>
                <a:gridCol w="2891620">
                  <a:extLst>
                    <a:ext uri="{9D8B030D-6E8A-4147-A177-3AD203B41FA5}">
                      <a16:colId xmlns:a16="http://schemas.microsoft.com/office/drawing/2014/main" val="2248508167"/>
                    </a:ext>
                  </a:extLst>
                </a:gridCol>
                <a:gridCol w="2891620">
                  <a:extLst>
                    <a:ext uri="{9D8B030D-6E8A-4147-A177-3AD203B41FA5}">
                      <a16:colId xmlns:a16="http://schemas.microsoft.com/office/drawing/2014/main" val="1531470548"/>
                    </a:ext>
                  </a:extLst>
                </a:gridCol>
                <a:gridCol w="2891620">
                  <a:extLst>
                    <a:ext uri="{9D8B030D-6E8A-4147-A177-3AD203B41FA5}">
                      <a16:colId xmlns:a16="http://schemas.microsoft.com/office/drawing/2014/main" val="3115850660"/>
                    </a:ext>
                  </a:extLst>
                </a:gridCol>
                <a:gridCol w="2891620">
                  <a:extLst>
                    <a:ext uri="{9D8B030D-6E8A-4147-A177-3AD203B41FA5}">
                      <a16:colId xmlns:a16="http://schemas.microsoft.com/office/drawing/2014/main" val="1359858011"/>
                    </a:ext>
                  </a:extLst>
                </a:gridCol>
              </a:tblGrid>
              <a:tr h="704070">
                <a:tc>
                  <a:txBody>
                    <a:bodyPr/>
                    <a:lstStyle/>
                    <a:p>
                      <a:r>
                        <a:rPr lang="en-GB"/>
                        <a:t>Theme</a:t>
                      </a:r>
                    </a:p>
                  </a:txBody>
                  <a:tcPr/>
                </a:tc>
                <a:tc>
                  <a:txBody>
                    <a:bodyPr/>
                    <a:lstStyle/>
                    <a:p>
                      <a:pPr algn="just">
                        <a:lnSpc>
                          <a:spcPct val="107000"/>
                        </a:lnSpc>
                        <a:spcAft>
                          <a:spcPts val="800"/>
                        </a:spcAft>
                      </a:pPr>
                      <a:r>
                        <a:rPr lang="en-GB" sz="1800" b="1" kern="1200">
                          <a:solidFill>
                            <a:schemeClr val="lt1"/>
                          </a:solidFill>
                          <a:latin typeface="+mn-lt"/>
                          <a:ea typeface="+mn-ea"/>
                          <a:cs typeface="+mn-cs"/>
                        </a:rPr>
                        <a:t>What we are already doing</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What we intend to do…</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Change / Difference Expect to See</a:t>
                      </a:r>
                    </a:p>
                  </a:txBody>
                  <a:tcPr marL="68580" marR="68580" marT="0" marB="0"/>
                </a:tc>
                <a:extLst>
                  <a:ext uri="{0D108BD9-81ED-4DB2-BD59-A6C34878D82A}">
                    <a16:rowId xmlns:a16="http://schemas.microsoft.com/office/drawing/2014/main" val="1203810180"/>
                  </a:ext>
                </a:extLst>
              </a:tr>
              <a:tr h="125665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Temporary Promotion</a:t>
                      </a:r>
                    </a:p>
                    <a:p>
                      <a:pPr algn="l" fontAlgn="b"/>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GB" sz="1100" kern="100">
                          <a:solidFill>
                            <a:schemeClr val="dk1"/>
                          </a:solidFill>
                          <a:effectLst/>
                          <a:latin typeface="Calibri" panose="020F0502020204030204" pitchFamily="34" charset="0"/>
                          <a:ea typeface="+mn-ea"/>
                          <a:cs typeface="Times New Roman" panose="02020603050405020304" pitchFamily="18" charset="0"/>
                        </a:rPr>
                        <a:t>The organisation does dynamically need to promote individuals in-line with the Service needs, which occasionally is done with urgency and the ongoing need for a promoted individual to remain in post is often due to reasons that cannot be controlled (e.g., ongoing sickness of a substantive post holder).</a:t>
                      </a:r>
                    </a:p>
                    <a:p>
                      <a:r>
                        <a:rPr lang="en-GB" sz="1100" kern="100">
                          <a:solidFill>
                            <a:schemeClr val="dk1"/>
                          </a:solidFill>
                          <a:effectLst/>
                          <a:latin typeface="Calibri" panose="020F0502020204030204" pitchFamily="34" charset="0"/>
                          <a:ea typeface="+mn-ea"/>
                          <a:cs typeface="Times New Roman" panose="02020603050405020304" pitchFamily="18" charset="0"/>
                        </a:rPr>
                        <a:t>Promotional pathways were reviewed and updated during 2021/2022 – routes to become eligible for promotion have been completely reviewed, ensuring that the process is more efficient and clearer to understand.</a:t>
                      </a:r>
                    </a:p>
                    <a:p>
                      <a:pPr algn="just">
                        <a:lnSpc>
                          <a:spcPct val="107000"/>
                        </a:lnSpc>
                        <a:spcAft>
                          <a:spcPts val="800"/>
                        </a:spcAft>
                      </a:pP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100" kern="100">
                          <a:solidFill>
                            <a:schemeClr val="dk1"/>
                          </a:solidFill>
                          <a:effectLst/>
                          <a:latin typeface="Calibri" panose="020F0502020204030204" pitchFamily="34" charset="0"/>
                          <a:ea typeface="+mn-ea"/>
                          <a:cs typeface="Times New Roman" panose="02020603050405020304" pitchFamily="18" charset="0"/>
                        </a:rPr>
                        <a:t>The organisation will pause use of temporary promotion for any period in excess of six months wherever possible, as recommended.</a:t>
                      </a:r>
                    </a:p>
                    <a:p>
                      <a:r>
                        <a:rPr lang="en-GB" sz="1100" kern="100">
                          <a:solidFill>
                            <a:schemeClr val="dk1"/>
                          </a:solidFill>
                          <a:effectLst/>
                          <a:latin typeface="Calibri" panose="020F0502020204030204" pitchFamily="34" charset="0"/>
                          <a:ea typeface="+mn-ea"/>
                          <a:cs typeface="Times New Roman" panose="02020603050405020304" pitchFamily="18" charset="0"/>
                        </a:rPr>
                        <a:t> </a:t>
                      </a:r>
                    </a:p>
                    <a:p>
                      <a:r>
                        <a:rPr lang="en-GB" sz="1100" kern="100">
                          <a:solidFill>
                            <a:schemeClr val="dk1"/>
                          </a:solidFill>
                          <a:effectLst/>
                          <a:latin typeface="Calibri" panose="020F0502020204030204" pitchFamily="34" charset="0"/>
                          <a:ea typeface="+mn-ea"/>
                          <a:cs typeface="Times New Roman" panose="02020603050405020304" pitchFamily="18" charset="0"/>
                        </a:rPr>
                        <a:t>An immediate review of any current temporary promotion will be undertaken with record of reasons why, exceptionally, it should be permitted to continue beyond six months, and plan to end it.</a:t>
                      </a:r>
                    </a:p>
                    <a:p>
                      <a:pPr algn="just">
                        <a:lnSpc>
                          <a:spcPct val="107000"/>
                        </a:lnSpc>
                        <a:spcAft>
                          <a:spcPts val="800"/>
                        </a:spcAft>
                      </a:pP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100" kern="100">
                          <a:solidFill>
                            <a:schemeClr val="dk1"/>
                          </a:solidFill>
                          <a:effectLst/>
                          <a:latin typeface="Calibri" panose="020F0502020204030204" pitchFamily="34" charset="0"/>
                          <a:ea typeface="+mn-ea"/>
                          <a:cs typeface="Times New Roman" panose="02020603050405020304" pitchFamily="18" charset="0"/>
                        </a:rPr>
                        <a:t>Minimising the number and duration of temporary promotions will enable the organisation to create a more stable staffing structure, leading to greater consistency of high standards and decision-making.</a:t>
                      </a:r>
                    </a:p>
                    <a:p>
                      <a:r>
                        <a:rPr lang="en-GB" sz="1100" kern="100">
                          <a:solidFill>
                            <a:schemeClr val="dk1"/>
                          </a:solidFill>
                          <a:effectLst/>
                          <a:latin typeface="Calibri" panose="020F0502020204030204" pitchFamily="34" charset="0"/>
                          <a:ea typeface="+mn-ea"/>
                          <a:cs typeface="Times New Roman" panose="02020603050405020304" pitchFamily="18" charset="0"/>
                        </a:rPr>
                        <a:t> </a:t>
                      </a:r>
                    </a:p>
                    <a:p>
                      <a:r>
                        <a:rPr lang="en-GB" sz="1100" kern="100">
                          <a:solidFill>
                            <a:schemeClr val="dk1"/>
                          </a:solidFill>
                          <a:effectLst/>
                          <a:latin typeface="Calibri" panose="020F0502020204030204" pitchFamily="34" charset="0"/>
                          <a:ea typeface="+mn-ea"/>
                          <a:cs typeface="Times New Roman" panose="02020603050405020304" pitchFamily="18" charset="0"/>
                        </a:rPr>
                        <a:t>Committing to more permanent staffing appointments through open competitive and thorough promotional processes where successful candidates can aspire to achieving long-term success in post.</a:t>
                      </a: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415670"/>
                  </a:ext>
                </a:extLst>
              </a:tr>
              <a:tr h="11119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Fire Authority</a:t>
                      </a:r>
                    </a:p>
                  </a:txBody>
                  <a:tcPr marL="68580" marR="68580" marT="0" marB="0"/>
                </a:tc>
                <a:tc>
                  <a:txBody>
                    <a:bodyPr/>
                    <a:lstStyle/>
                    <a:p>
                      <a:pPr algn="just">
                        <a:lnSpc>
                          <a:spcPct val="107000"/>
                        </a:lnSpc>
                        <a:spcAft>
                          <a:spcPts val="800"/>
                        </a:spcAft>
                      </a:pP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solidFill>
                            <a:schemeClr val="dk1"/>
                          </a:solidFill>
                          <a:effectLst/>
                          <a:latin typeface="Calibri" panose="020F0502020204030204" pitchFamily="34" charset="0"/>
                          <a:ea typeface="MS Mincho" panose="02020609040205080304" pitchFamily="49" charset="-128"/>
                          <a:cs typeface="Times New Roman" panose="02020603050405020304" pitchFamily="18" charset="0"/>
                        </a:rPr>
                        <a:t>We will review the statutory functions of the Fire Authority, as set out in Appendix 2 to the Report, and publish a report on proposals for their use to facilitate these recommendations as recommended.</a:t>
                      </a: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a:solidFill>
                            <a:schemeClr val="dk1"/>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a:solidFill>
                            <a:schemeClr val="dk1"/>
                          </a:solidFill>
                          <a:effectLst/>
                          <a:latin typeface="Calibri" panose="020F0502020204030204" pitchFamily="34" charset="0"/>
                          <a:ea typeface="MS Mincho" panose="02020609040205080304" pitchFamily="49" charset="-128"/>
                          <a:cs typeface="Times New Roman" panose="02020603050405020304" pitchFamily="18" charset="0"/>
                        </a:rPr>
                        <a:t>An independent body has been engaged to develop this report to be presented to the Authority.</a:t>
                      </a: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kern="100">
                          <a:solidFill>
                            <a:schemeClr val="dk1"/>
                          </a:solidFill>
                          <a:effectLst/>
                          <a:latin typeface="Calibri" panose="020F0502020204030204" pitchFamily="34" charset="0"/>
                          <a:ea typeface="MS Mincho" panose="02020609040205080304" pitchFamily="49" charset="-128"/>
                          <a:cs typeface="Times New Roman" panose="02020603050405020304" pitchFamily="18" charset="0"/>
                        </a:rPr>
                        <a:t>Formalising the involvement of the Fire Authority in facilitating the recommendations of the report will ensure effective scrutiny and support of our progress.</a:t>
                      </a:r>
                      <a:endParaRPr lang="en-GB" sz="1100" kern="1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754447"/>
                  </a:ext>
                </a:extLst>
              </a:tr>
            </a:tbl>
          </a:graphicData>
        </a:graphic>
      </p:graphicFrame>
    </p:spTree>
    <p:extLst>
      <p:ext uri="{BB962C8B-B14F-4D97-AF65-F5344CB8AC3E}">
        <p14:creationId xmlns:p14="http://schemas.microsoft.com/office/powerpoint/2010/main" val="156818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DE7A-E7A0-532F-83C9-B09F0FFFF72E}"/>
              </a:ext>
            </a:extLst>
          </p:cNvPr>
          <p:cNvSpPr>
            <a:spLocks noGrp="1"/>
          </p:cNvSpPr>
          <p:nvPr>
            <p:ph type="title"/>
          </p:nvPr>
        </p:nvSpPr>
        <p:spPr/>
        <p:txBody>
          <a:bodyPr/>
          <a:lstStyle/>
          <a:p>
            <a:r>
              <a:rPr lang="en-GB" b="1">
                <a:solidFill>
                  <a:srgbClr val="C00000"/>
                </a:solidFill>
              </a:rPr>
              <a:t>Approach to Further Phases</a:t>
            </a:r>
          </a:p>
        </p:txBody>
      </p:sp>
      <p:sp>
        <p:nvSpPr>
          <p:cNvPr id="3" name="Content Placeholder 2">
            <a:extLst>
              <a:ext uri="{FF2B5EF4-FFF2-40B4-BE49-F238E27FC236}">
                <a16:creationId xmlns:a16="http://schemas.microsoft.com/office/drawing/2014/main" id="{229C6992-E08F-92EB-1FCE-58DD1EF93B2F}"/>
              </a:ext>
            </a:extLst>
          </p:cNvPr>
          <p:cNvSpPr>
            <a:spLocks noGrp="1"/>
          </p:cNvSpPr>
          <p:nvPr>
            <p:ph idx="1"/>
          </p:nvPr>
        </p:nvSpPr>
        <p:spPr/>
        <p:txBody>
          <a:bodyPr/>
          <a:lstStyle/>
          <a:p>
            <a:pPr marL="0" indent="0">
              <a:buNone/>
            </a:pPr>
            <a:r>
              <a:rPr lang="en-GB"/>
              <a:t>Maximise engagement with staff groups and subject matter experts to:</a:t>
            </a:r>
          </a:p>
          <a:p>
            <a:r>
              <a:rPr lang="en-GB"/>
              <a:t>reshape the Service with a co-creation ethos</a:t>
            </a:r>
          </a:p>
          <a:p>
            <a:r>
              <a:rPr lang="en-GB"/>
              <a:t>ensuring meaningful engagement and consultation</a:t>
            </a:r>
          </a:p>
          <a:p>
            <a:r>
              <a:rPr lang="en-GB"/>
              <a:t>present more detailed Initial phase plan to the Culture Review Implementation Committee</a:t>
            </a:r>
          </a:p>
          <a:p>
            <a:r>
              <a:rPr lang="en-GB"/>
              <a:t>co-produce the future across the Service and with partners utilising the social partnership spirit</a:t>
            </a:r>
          </a:p>
        </p:txBody>
      </p:sp>
    </p:spTree>
    <p:extLst>
      <p:ext uri="{BB962C8B-B14F-4D97-AF65-F5344CB8AC3E}">
        <p14:creationId xmlns:p14="http://schemas.microsoft.com/office/powerpoint/2010/main" val="397569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4A4A-C45E-611F-677B-28F450299BF9}"/>
              </a:ext>
            </a:extLst>
          </p:cNvPr>
          <p:cNvSpPr>
            <a:spLocks noGrp="1"/>
          </p:cNvSpPr>
          <p:nvPr>
            <p:ph type="title"/>
          </p:nvPr>
        </p:nvSpPr>
        <p:spPr/>
        <p:txBody>
          <a:bodyPr>
            <a:normAutofit/>
          </a:bodyPr>
          <a:lstStyle/>
          <a:p>
            <a:r>
              <a:rPr lang="en-GB" b="1">
                <a:solidFill>
                  <a:srgbClr val="C00000"/>
                </a:solidFill>
              </a:rPr>
              <a:t>Independent Culture Review Report (ICRR)</a:t>
            </a:r>
          </a:p>
        </p:txBody>
      </p:sp>
      <p:sp>
        <p:nvSpPr>
          <p:cNvPr id="3" name="Content Placeholder 2">
            <a:extLst>
              <a:ext uri="{FF2B5EF4-FFF2-40B4-BE49-F238E27FC236}">
                <a16:creationId xmlns:a16="http://schemas.microsoft.com/office/drawing/2014/main" id="{5398B172-6C52-DF65-9076-9E20FAA0CB54}"/>
              </a:ext>
            </a:extLst>
          </p:cNvPr>
          <p:cNvSpPr>
            <a:spLocks noGrp="1"/>
          </p:cNvSpPr>
          <p:nvPr>
            <p:ph idx="1"/>
          </p:nvPr>
        </p:nvSpPr>
        <p:spPr/>
        <p:txBody>
          <a:bodyPr>
            <a:normAutofit fontScale="92500"/>
          </a:bodyPr>
          <a:lstStyle/>
          <a:p>
            <a:pPr marL="0" indent="0" algn="just" rtl="0" fontAlgn="base">
              <a:buNone/>
            </a:pPr>
            <a:r>
              <a:rPr lang="en-GB" sz="2400">
                <a:solidFill>
                  <a:srgbClr val="000000"/>
                </a:solidFill>
              </a:rPr>
              <a:t>P</a:t>
            </a:r>
            <a:r>
              <a:rPr lang="en-GB" sz="2400" i="0">
                <a:solidFill>
                  <a:srgbClr val="000000"/>
                </a:solidFill>
                <a:effectLst/>
              </a:rPr>
              <a:t>ublished by South Wales Fire and Rescue Service at 12pm on 03</a:t>
            </a:r>
            <a:r>
              <a:rPr lang="en-GB" sz="2400" i="0" baseline="30000">
                <a:solidFill>
                  <a:srgbClr val="000000"/>
                </a:solidFill>
                <a:effectLst/>
              </a:rPr>
              <a:t>rd</a:t>
            </a:r>
            <a:r>
              <a:rPr lang="en-GB" sz="2400" i="0">
                <a:solidFill>
                  <a:srgbClr val="000000"/>
                </a:solidFill>
                <a:effectLst/>
              </a:rPr>
              <a:t> January 2024.</a:t>
            </a:r>
          </a:p>
          <a:p>
            <a:pPr marL="0" indent="0" algn="just" rtl="0" fontAlgn="base">
              <a:buNone/>
            </a:pPr>
            <a:r>
              <a:rPr lang="en-GB" sz="2400" i="0">
                <a:solidFill>
                  <a:srgbClr val="000000"/>
                </a:solidFill>
                <a:effectLst/>
              </a:rPr>
              <a:t>The report was published on the Service’s website with an open letter from the Chief Fire Officer. </a:t>
            </a:r>
          </a:p>
          <a:p>
            <a:pPr lvl="1" algn="just" fontAlgn="base"/>
            <a:r>
              <a:rPr lang="en-GB" sz="1800" i="0">
                <a:solidFill>
                  <a:srgbClr val="000000"/>
                </a:solidFill>
                <a:effectLst/>
              </a:rPr>
              <a:t>Communications were distributed to staff on the morning of 03</a:t>
            </a:r>
            <a:r>
              <a:rPr lang="en-GB" sz="1800" i="0" baseline="30000">
                <a:solidFill>
                  <a:srgbClr val="000000"/>
                </a:solidFill>
                <a:effectLst/>
              </a:rPr>
              <a:t>rd</a:t>
            </a:r>
            <a:r>
              <a:rPr lang="en-GB" sz="1800" i="0">
                <a:solidFill>
                  <a:srgbClr val="000000"/>
                </a:solidFill>
                <a:effectLst/>
              </a:rPr>
              <a:t> January advising of publication later that day.</a:t>
            </a:r>
          </a:p>
          <a:p>
            <a:pPr lvl="1" algn="just" fontAlgn="base"/>
            <a:r>
              <a:rPr lang="en-GB" sz="1800" i="0">
                <a:solidFill>
                  <a:srgbClr val="000000"/>
                </a:solidFill>
                <a:effectLst/>
              </a:rPr>
              <a:t>Email containing ink to the webpage where the report would be published at 12:00 </a:t>
            </a:r>
          </a:p>
          <a:p>
            <a:pPr lvl="1" algn="just" fontAlgn="base"/>
            <a:r>
              <a:rPr lang="en-GB" sz="1800">
                <a:solidFill>
                  <a:srgbClr val="000000"/>
                </a:solidFill>
              </a:rPr>
              <a:t>Middle Leader Briefing session at 13:30 – 134 attendees including representative bodies.</a:t>
            </a:r>
          </a:p>
          <a:p>
            <a:pPr lvl="1" algn="just" fontAlgn="base"/>
            <a:r>
              <a:rPr lang="en-GB" sz="1800">
                <a:solidFill>
                  <a:srgbClr val="000000"/>
                </a:solidFill>
              </a:rPr>
              <a:t>All in attendance asked to hold open discussions with and disseminate information to their team members.</a:t>
            </a:r>
            <a:endParaRPr lang="en-GB" sz="3200" i="0">
              <a:solidFill>
                <a:srgbClr val="000000"/>
              </a:solidFill>
              <a:effectLst/>
            </a:endParaRPr>
          </a:p>
          <a:p>
            <a:pPr marL="0" indent="0" algn="just" rtl="0" fontAlgn="base">
              <a:buNone/>
            </a:pPr>
            <a:r>
              <a:rPr lang="en-GB" sz="2400" i="0">
                <a:solidFill>
                  <a:srgbClr val="000000"/>
                </a:solidFill>
                <a:effectLst/>
              </a:rPr>
              <a:t>82 recommendations made within the report, which were broadly divided into phases; </a:t>
            </a:r>
            <a:endParaRPr lang="en-GB" sz="3600" i="0">
              <a:solidFill>
                <a:srgbClr val="000000"/>
              </a:solidFill>
              <a:effectLst/>
            </a:endParaRPr>
          </a:p>
          <a:p>
            <a:pPr marL="800100" lvl="1" indent="-342900" algn="just" fontAlgn="base">
              <a:buFont typeface="+mj-lt"/>
              <a:buAutoNum type="arabicPeriod"/>
            </a:pPr>
            <a:r>
              <a:rPr lang="en-GB" sz="1800">
                <a:solidFill>
                  <a:srgbClr val="000000"/>
                </a:solidFill>
              </a:rPr>
              <a:t> Initial phase (1-3 months) </a:t>
            </a:r>
          </a:p>
          <a:p>
            <a:pPr marL="800100" lvl="1" indent="-342900" algn="just" fontAlgn="base">
              <a:buFont typeface="+mj-lt"/>
              <a:buAutoNum type="arabicPeriod"/>
            </a:pPr>
            <a:r>
              <a:rPr lang="en-GB" sz="1800">
                <a:solidFill>
                  <a:srgbClr val="000000"/>
                </a:solidFill>
              </a:rPr>
              <a:t>Second phase (3-9 months) </a:t>
            </a:r>
          </a:p>
          <a:p>
            <a:pPr marL="800100" lvl="1" indent="-342900" algn="just" fontAlgn="base">
              <a:buFont typeface="+mj-lt"/>
              <a:buAutoNum type="arabicPeriod"/>
            </a:pPr>
            <a:r>
              <a:rPr lang="en-GB" sz="1800">
                <a:solidFill>
                  <a:srgbClr val="000000"/>
                </a:solidFill>
              </a:rPr>
              <a:t>Third Phase (9-18 months) </a:t>
            </a:r>
          </a:p>
          <a:p>
            <a:pPr marL="800100" lvl="1" indent="-342900" algn="just" fontAlgn="base">
              <a:buFont typeface="+mj-lt"/>
              <a:buAutoNum type="arabicPeriod"/>
            </a:pPr>
            <a:r>
              <a:rPr lang="en-GB" sz="1800">
                <a:solidFill>
                  <a:srgbClr val="000000"/>
                </a:solidFill>
              </a:rPr>
              <a:t>Annually </a:t>
            </a:r>
          </a:p>
        </p:txBody>
      </p:sp>
    </p:spTree>
    <p:extLst>
      <p:ext uri="{BB962C8B-B14F-4D97-AF65-F5344CB8AC3E}">
        <p14:creationId xmlns:p14="http://schemas.microsoft.com/office/powerpoint/2010/main" val="365193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4885-FAD5-6455-7116-300099DE9FAC}"/>
              </a:ext>
            </a:extLst>
          </p:cNvPr>
          <p:cNvSpPr>
            <a:spLocks noGrp="1"/>
          </p:cNvSpPr>
          <p:nvPr>
            <p:ph type="title"/>
          </p:nvPr>
        </p:nvSpPr>
        <p:spPr>
          <a:xfrm>
            <a:off x="838200" y="393700"/>
            <a:ext cx="10515600" cy="1325563"/>
          </a:xfrm>
        </p:spPr>
        <p:txBody>
          <a:bodyPr/>
          <a:lstStyle/>
          <a:p>
            <a:r>
              <a:rPr lang="en-GB" b="1">
                <a:solidFill>
                  <a:srgbClr val="C00000"/>
                </a:solidFill>
              </a:rPr>
              <a:t>Findings Themes</a:t>
            </a:r>
          </a:p>
        </p:txBody>
      </p:sp>
      <p:sp>
        <p:nvSpPr>
          <p:cNvPr id="3" name="Content Placeholder 2">
            <a:extLst>
              <a:ext uri="{FF2B5EF4-FFF2-40B4-BE49-F238E27FC236}">
                <a16:creationId xmlns:a16="http://schemas.microsoft.com/office/drawing/2014/main" id="{E5AC0052-9091-37B0-8EEA-25823D5027A5}"/>
              </a:ext>
            </a:extLst>
          </p:cNvPr>
          <p:cNvSpPr>
            <a:spLocks noGrp="1"/>
          </p:cNvSpPr>
          <p:nvPr>
            <p:ph sz="half" idx="1"/>
          </p:nvPr>
        </p:nvSpPr>
        <p:spPr/>
        <p:txBody>
          <a:bodyPr>
            <a:normAutofit fontScale="92500" lnSpcReduction="20000"/>
          </a:bodyPr>
          <a:lstStyle/>
          <a:p>
            <a:r>
              <a:rPr lang="en-GB"/>
              <a:t>Poor Culture and inappropriate behaviours</a:t>
            </a:r>
          </a:p>
          <a:p>
            <a:r>
              <a:rPr lang="en-GB"/>
              <a:t>Standards falling short of that expected and demanded by our communities</a:t>
            </a:r>
          </a:p>
          <a:p>
            <a:r>
              <a:rPr lang="en-GB"/>
              <a:t>Assault, bullying, harassment, discrimination and other inappropriate behaviours </a:t>
            </a:r>
          </a:p>
          <a:p>
            <a:r>
              <a:rPr lang="en-GB"/>
              <a:t>Lack of inclusivity and inappropriate conduct</a:t>
            </a:r>
          </a:p>
          <a:p>
            <a:r>
              <a:rPr lang="en-GB"/>
              <a:t>Negative treatment of female firefighters</a:t>
            </a:r>
          </a:p>
        </p:txBody>
      </p:sp>
      <p:sp>
        <p:nvSpPr>
          <p:cNvPr id="4" name="Content Placeholder 3">
            <a:extLst>
              <a:ext uri="{FF2B5EF4-FFF2-40B4-BE49-F238E27FC236}">
                <a16:creationId xmlns:a16="http://schemas.microsoft.com/office/drawing/2014/main" id="{AA670FCA-5689-030B-820B-16B770969052}"/>
              </a:ext>
            </a:extLst>
          </p:cNvPr>
          <p:cNvSpPr>
            <a:spLocks noGrp="1"/>
          </p:cNvSpPr>
          <p:nvPr>
            <p:ph sz="half" idx="2"/>
          </p:nvPr>
        </p:nvSpPr>
        <p:spPr/>
        <p:txBody>
          <a:bodyPr>
            <a:normAutofit fontScale="92500" lnSpcReduction="20000"/>
          </a:bodyPr>
          <a:lstStyle/>
          <a:p>
            <a:r>
              <a:rPr lang="en-GB"/>
              <a:t>Informal networks – existence of a “boys club”</a:t>
            </a:r>
          </a:p>
          <a:p>
            <a:r>
              <a:rPr lang="en-GB"/>
              <a:t>Lack of transparency in promotion processes</a:t>
            </a:r>
          </a:p>
          <a:p>
            <a:r>
              <a:rPr lang="en-GB"/>
              <a:t>A fear of speaking up</a:t>
            </a:r>
          </a:p>
          <a:p>
            <a:r>
              <a:rPr lang="en-GB"/>
              <a:t>Significant improvements required in policies and procedures</a:t>
            </a:r>
          </a:p>
          <a:p>
            <a:r>
              <a:rPr lang="en-GB"/>
              <a:t>Improvements required for disciplinary processes</a:t>
            </a:r>
          </a:p>
          <a:p>
            <a:r>
              <a:rPr lang="en-GB"/>
              <a:t>Inadequate communication at all levels</a:t>
            </a:r>
          </a:p>
          <a:p>
            <a:endParaRPr lang="en-GB"/>
          </a:p>
        </p:txBody>
      </p:sp>
    </p:spTree>
    <p:extLst>
      <p:ext uri="{BB962C8B-B14F-4D97-AF65-F5344CB8AC3E}">
        <p14:creationId xmlns:p14="http://schemas.microsoft.com/office/powerpoint/2010/main" val="172986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EFA5-0AEF-34AB-D43A-13410647C07E}"/>
              </a:ext>
            </a:extLst>
          </p:cNvPr>
          <p:cNvSpPr>
            <a:spLocks noGrp="1"/>
          </p:cNvSpPr>
          <p:nvPr>
            <p:ph type="title"/>
          </p:nvPr>
        </p:nvSpPr>
        <p:spPr/>
        <p:txBody>
          <a:bodyPr/>
          <a:lstStyle/>
          <a:p>
            <a:r>
              <a:rPr lang="en-GB" b="1">
                <a:solidFill>
                  <a:srgbClr val="C00000"/>
                </a:solidFill>
                <a:cs typeface="Calibri Light"/>
              </a:rPr>
              <a:t>Findings Themes</a:t>
            </a:r>
            <a:endParaRPr lang="en-US"/>
          </a:p>
        </p:txBody>
      </p:sp>
      <p:sp>
        <p:nvSpPr>
          <p:cNvPr id="3" name="Content Placeholder 2">
            <a:extLst>
              <a:ext uri="{FF2B5EF4-FFF2-40B4-BE49-F238E27FC236}">
                <a16:creationId xmlns:a16="http://schemas.microsoft.com/office/drawing/2014/main" id="{8E13B7B5-0C1D-2498-9EC1-854431F60180}"/>
              </a:ext>
            </a:extLst>
          </p:cNvPr>
          <p:cNvSpPr>
            <a:spLocks noGrp="1"/>
          </p:cNvSpPr>
          <p:nvPr>
            <p:ph sz="half" idx="1"/>
          </p:nvPr>
        </p:nvSpPr>
        <p:spPr>
          <a:xfrm>
            <a:off x="838200" y="1825625"/>
            <a:ext cx="9444382" cy="4351338"/>
          </a:xfrm>
        </p:spPr>
        <p:txBody>
          <a:bodyPr vert="horz" lIns="91440" tIns="45720" rIns="91440" bIns="45720" rtlCol="0" anchor="t">
            <a:normAutofit/>
          </a:bodyPr>
          <a:lstStyle/>
          <a:p>
            <a:r>
              <a:rPr lang="en-US">
                <a:cs typeface="Calibri"/>
              </a:rPr>
              <a:t>A universal proud commitment to service of the community</a:t>
            </a:r>
          </a:p>
          <a:p>
            <a:r>
              <a:rPr lang="en-US">
                <a:cs typeface="Calibri"/>
              </a:rPr>
              <a:t>A usually warm and supportive watch culture</a:t>
            </a:r>
          </a:p>
          <a:p>
            <a:r>
              <a:rPr lang="en-US">
                <a:cs typeface="Calibri"/>
              </a:rPr>
              <a:t>The dedication, passion and commitment of corporate staff</a:t>
            </a:r>
          </a:p>
          <a:p>
            <a:r>
              <a:rPr lang="en-US">
                <a:cs typeface="Calibri"/>
              </a:rPr>
              <a:t>An excellent internal occupational health service</a:t>
            </a:r>
          </a:p>
          <a:p>
            <a:r>
              <a:rPr lang="en-US">
                <a:cs typeface="Calibri"/>
              </a:rPr>
              <a:t>Positive measures to support mental health and the neurodiverse</a:t>
            </a:r>
          </a:p>
          <a:p>
            <a:r>
              <a:rPr lang="en-US">
                <a:cs typeface="Calibri"/>
              </a:rPr>
              <a:t>CFO's Championing of the prevention of violence against women and girls</a:t>
            </a:r>
          </a:p>
          <a:p>
            <a:r>
              <a:rPr lang="en-US">
                <a:cs typeface="Calibri"/>
              </a:rPr>
              <a:t>A greater commitment to Equality, diversity and inclusion</a:t>
            </a:r>
          </a:p>
          <a:p>
            <a:endParaRPr lang="en-US">
              <a:cs typeface="Calibri"/>
            </a:endParaRPr>
          </a:p>
        </p:txBody>
      </p:sp>
    </p:spTree>
    <p:extLst>
      <p:ext uri="{BB962C8B-B14F-4D97-AF65-F5344CB8AC3E}">
        <p14:creationId xmlns:p14="http://schemas.microsoft.com/office/powerpoint/2010/main" val="52322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0CD7-A434-0FCA-2B93-39B358B7F68A}"/>
              </a:ext>
            </a:extLst>
          </p:cNvPr>
          <p:cNvSpPr>
            <a:spLocks noGrp="1"/>
          </p:cNvSpPr>
          <p:nvPr>
            <p:ph type="title"/>
          </p:nvPr>
        </p:nvSpPr>
        <p:spPr/>
        <p:txBody>
          <a:bodyPr/>
          <a:lstStyle/>
          <a:p>
            <a:pPr algn="ctr"/>
            <a:r>
              <a:rPr lang="en-GB" b="1">
                <a:solidFill>
                  <a:srgbClr val="FF0000"/>
                </a:solidFill>
                <a:cs typeface="Calibri Light"/>
              </a:rPr>
              <a:t>Intent</a:t>
            </a:r>
          </a:p>
        </p:txBody>
      </p:sp>
      <p:sp>
        <p:nvSpPr>
          <p:cNvPr id="7" name="Content Placeholder 6">
            <a:extLst>
              <a:ext uri="{FF2B5EF4-FFF2-40B4-BE49-F238E27FC236}">
                <a16:creationId xmlns:a16="http://schemas.microsoft.com/office/drawing/2014/main" id="{CE52E35B-E212-036C-A73C-03F7165DBCA0}"/>
              </a:ext>
            </a:extLst>
          </p:cNvPr>
          <p:cNvSpPr>
            <a:spLocks noGrp="1"/>
          </p:cNvSpPr>
          <p:nvPr>
            <p:ph idx="1"/>
          </p:nvPr>
        </p:nvSpPr>
        <p:spPr/>
        <p:txBody>
          <a:bodyPr vert="horz" lIns="91440" tIns="45720" rIns="91440" bIns="45720" rtlCol="0" anchor="t">
            <a:normAutofit/>
          </a:bodyPr>
          <a:lstStyle/>
          <a:p>
            <a:r>
              <a:rPr lang="en-GB" sz="3200"/>
              <a:t>To create a safe, modern fire and rescue service in South Wales and to ensure everyone is treated with dignity and respect, free from discrimination, bullying, harassment and inappropriate behaviours.</a:t>
            </a:r>
          </a:p>
          <a:p>
            <a:endParaRPr lang="en-GB"/>
          </a:p>
        </p:txBody>
      </p:sp>
    </p:spTree>
    <p:extLst>
      <p:ext uri="{BB962C8B-B14F-4D97-AF65-F5344CB8AC3E}">
        <p14:creationId xmlns:p14="http://schemas.microsoft.com/office/powerpoint/2010/main" val="394259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E75307C-8817-79AA-4987-566B16E96124}"/>
              </a:ext>
            </a:extLst>
          </p:cNvPr>
          <p:cNvGrpSpPr/>
          <p:nvPr/>
        </p:nvGrpSpPr>
        <p:grpSpPr>
          <a:xfrm>
            <a:off x="256674" y="3799665"/>
            <a:ext cx="11595731" cy="1262426"/>
            <a:chOff x="256674" y="3820930"/>
            <a:chExt cx="11595731" cy="1262426"/>
          </a:xfrm>
        </p:grpSpPr>
        <p:sp>
          <p:nvSpPr>
            <p:cNvPr id="4" name="Rectangle: Rounded Corners 3">
              <a:extLst>
                <a:ext uri="{FF2B5EF4-FFF2-40B4-BE49-F238E27FC236}">
                  <a16:creationId xmlns:a16="http://schemas.microsoft.com/office/drawing/2014/main" id="{AF47DF8A-F56B-82A9-82D8-BA77E445FD80}"/>
                </a:ext>
              </a:extLst>
            </p:cNvPr>
            <p:cNvSpPr/>
            <p:nvPr/>
          </p:nvSpPr>
          <p:spPr>
            <a:xfrm>
              <a:off x="256674" y="3820930"/>
              <a:ext cx="2808000" cy="1262426"/>
            </a:xfrm>
            <a:prstGeom prst="roundRect">
              <a:avLst/>
            </a:prstGeom>
            <a:solidFill>
              <a:schemeClr val="accent1">
                <a:lumMod val="60000"/>
                <a:lumOff val="40000"/>
              </a:schemeClr>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2800">
                  <a:solidFill>
                    <a:schemeClr val="tx1"/>
                  </a:solidFill>
                </a:rPr>
                <a:t>Policies</a:t>
              </a:r>
            </a:p>
            <a:p>
              <a:pPr algn="ctr"/>
              <a:r>
                <a:rPr lang="en-GB" sz="2800">
                  <a:solidFill>
                    <a:schemeClr val="tx1"/>
                  </a:solidFill>
                </a:rPr>
                <a:t>Procedures</a:t>
              </a:r>
              <a:endParaRPr lang="en-GB" sz="2800">
                <a:solidFill>
                  <a:schemeClr val="tx1"/>
                </a:solidFill>
                <a:cs typeface="Calibri"/>
              </a:endParaRPr>
            </a:p>
          </p:txBody>
        </p:sp>
        <p:sp>
          <p:nvSpPr>
            <p:cNvPr id="6" name="Rectangle: Rounded Corners 5">
              <a:extLst>
                <a:ext uri="{FF2B5EF4-FFF2-40B4-BE49-F238E27FC236}">
                  <a16:creationId xmlns:a16="http://schemas.microsoft.com/office/drawing/2014/main" id="{3D9CC5D2-EC34-AE1E-33E1-A41697F89E10}"/>
                </a:ext>
              </a:extLst>
            </p:cNvPr>
            <p:cNvSpPr/>
            <p:nvPr/>
          </p:nvSpPr>
          <p:spPr>
            <a:xfrm>
              <a:off x="3185918" y="3820930"/>
              <a:ext cx="2808000" cy="1262426"/>
            </a:xfrm>
            <a:prstGeom prst="roundRect">
              <a:avLst/>
            </a:prstGeom>
            <a:solidFill>
              <a:schemeClr val="accent6">
                <a:lumMod val="20000"/>
                <a:lumOff val="80000"/>
              </a:schemeClr>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Values</a:t>
              </a:r>
            </a:p>
            <a:p>
              <a:pPr algn="ctr"/>
              <a:r>
                <a:rPr lang="en-GB" sz="2800">
                  <a:solidFill>
                    <a:schemeClr val="tx1"/>
                  </a:solidFill>
                </a:rPr>
                <a:t>Standards</a:t>
              </a:r>
            </a:p>
            <a:p>
              <a:pPr algn="ctr"/>
              <a:r>
                <a:rPr lang="en-GB" sz="2800">
                  <a:solidFill>
                    <a:schemeClr val="tx1"/>
                  </a:solidFill>
                </a:rPr>
                <a:t>Leadership</a:t>
              </a:r>
            </a:p>
          </p:txBody>
        </p:sp>
        <p:sp>
          <p:nvSpPr>
            <p:cNvPr id="8" name="Rectangle: Rounded Corners 7">
              <a:extLst>
                <a:ext uri="{FF2B5EF4-FFF2-40B4-BE49-F238E27FC236}">
                  <a16:creationId xmlns:a16="http://schemas.microsoft.com/office/drawing/2014/main" id="{F7FA6193-5AF5-BB7C-C755-8A2A160EE40F}"/>
                </a:ext>
              </a:extLst>
            </p:cNvPr>
            <p:cNvSpPr/>
            <p:nvPr/>
          </p:nvSpPr>
          <p:spPr>
            <a:xfrm>
              <a:off x="6115162" y="3820930"/>
              <a:ext cx="2808000" cy="1262426"/>
            </a:xfrm>
            <a:prstGeom prst="roundRect">
              <a:avLst/>
            </a:prstGeom>
            <a:solidFill>
              <a:schemeClr val="accent4">
                <a:lumMod val="60000"/>
                <a:lumOff val="40000"/>
              </a:schemeClr>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Training Promotions</a:t>
              </a:r>
            </a:p>
            <a:p>
              <a:pPr algn="ctr"/>
              <a:r>
                <a:rPr lang="en-GB" sz="2800">
                  <a:solidFill>
                    <a:schemeClr val="tx1"/>
                  </a:solidFill>
                </a:rPr>
                <a:t>Recruitment</a:t>
              </a:r>
            </a:p>
          </p:txBody>
        </p:sp>
        <p:sp>
          <p:nvSpPr>
            <p:cNvPr id="9" name="Rectangle: Rounded Corners 8">
              <a:extLst>
                <a:ext uri="{FF2B5EF4-FFF2-40B4-BE49-F238E27FC236}">
                  <a16:creationId xmlns:a16="http://schemas.microsoft.com/office/drawing/2014/main" id="{01A4E0BB-04CB-B43E-07FF-43651CA22DEC}"/>
                </a:ext>
              </a:extLst>
            </p:cNvPr>
            <p:cNvSpPr/>
            <p:nvPr/>
          </p:nvSpPr>
          <p:spPr>
            <a:xfrm>
              <a:off x="9044405" y="3820930"/>
              <a:ext cx="2808000" cy="1262425"/>
            </a:xfrm>
            <a:prstGeom prst="roundRect">
              <a:avLst/>
            </a:prstGeom>
            <a:solidFill>
              <a:schemeClr val="accent2">
                <a:lumMod val="60000"/>
                <a:lumOff val="40000"/>
              </a:schemeClr>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Culture</a:t>
              </a:r>
            </a:p>
            <a:p>
              <a:pPr algn="ctr"/>
              <a:r>
                <a:rPr lang="en-GB" sz="2800">
                  <a:solidFill>
                    <a:schemeClr val="tx1"/>
                  </a:solidFill>
                </a:rPr>
                <a:t>EDI</a:t>
              </a:r>
            </a:p>
            <a:p>
              <a:pPr algn="ctr"/>
              <a:r>
                <a:rPr lang="en-GB" sz="2800">
                  <a:solidFill>
                    <a:schemeClr val="tx1"/>
                  </a:solidFill>
                </a:rPr>
                <a:t>Communications</a:t>
              </a:r>
            </a:p>
          </p:txBody>
        </p:sp>
      </p:grpSp>
      <p:sp>
        <p:nvSpPr>
          <p:cNvPr id="2" name="Title 1">
            <a:extLst>
              <a:ext uri="{FF2B5EF4-FFF2-40B4-BE49-F238E27FC236}">
                <a16:creationId xmlns:a16="http://schemas.microsoft.com/office/drawing/2014/main" id="{76B4BAC8-89ED-D438-44EF-246822B73607}"/>
              </a:ext>
            </a:extLst>
          </p:cNvPr>
          <p:cNvSpPr>
            <a:spLocks noGrp="1"/>
          </p:cNvSpPr>
          <p:nvPr>
            <p:ph type="title"/>
          </p:nvPr>
        </p:nvSpPr>
        <p:spPr/>
        <p:txBody>
          <a:bodyPr/>
          <a:lstStyle/>
          <a:p>
            <a:r>
              <a:rPr lang="en-GB" b="1">
                <a:solidFill>
                  <a:srgbClr val="C00000"/>
                </a:solidFill>
              </a:rPr>
              <a:t>Governance Structure</a:t>
            </a:r>
            <a:endParaRPr lang="en-GB"/>
          </a:p>
        </p:txBody>
      </p:sp>
      <p:sp>
        <p:nvSpPr>
          <p:cNvPr id="5" name="Rectangle: Rounded Corners 4">
            <a:extLst>
              <a:ext uri="{FF2B5EF4-FFF2-40B4-BE49-F238E27FC236}">
                <a16:creationId xmlns:a16="http://schemas.microsoft.com/office/drawing/2014/main" id="{DC39A101-3DDC-6E5C-7B94-6482A0EA55B6}"/>
              </a:ext>
            </a:extLst>
          </p:cNvPr>
          <p:cNvSpPr/>
          <p:nvPr/>
        </p:nvSpPr>
        <p:spPr>
          <a:xfrm>
            <a:off x="256674" y="1321521"/>
            <a:ext cx="11592426" cy="542566"/>
          </a:xfrm>
          <a:prstGeom prst="roundRect">
            <a:avLst/>
          </a:prstGeom>
          <a:solidFill>
            <a:schemeClr val="bg1">
              <a:lumMod val="85000"/>
            </a:schemeClr>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3200">
                <a:solidFill>
                  <a:schemeClr val="tx1"/>
                </a:solidFill>
              </a:rPr>
              <a:t>Fire &amp; Rescue Authority</a:t>
            </a:r>
          </a:p>
        </p:txBody>
      </p:sp>
      <p:sp>
        <p:nvSpPr>
          <p:cNvPr id="7" name="Rectangle: Rounded Corners 6">
            <a:extLst>
              <a:ext uri="{FF2B5EF4-FFF2-40B4-BE49-F238E27FC236}">
                <a16:creationId xmlns:a16="http://schemas.microsoft.com/office/drawing/2014/main" id="{FCF14DCF-AA26-5A3D-5E05-037D59E981E9}"/>
              </a:ext>
            </a:extLst>
          </p:cNvPr>
          <p:cNvSpPr/>
          <p:nvPr/>
        </p:nvSpPr>
        <p:spPr>
          <a:xfrm>
            <a:off x="256674" y="1968143"/>
            <a:ext cx="11592426" cy="542567"/>
          </a:xfrm>
          <a:prstGeom prst="roundRect">
            <a:avLst/>
          </a:prstGeom>
          <a:solidFill>
            <a:srgbClr val="92D050"/>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3200">
                <a:solidFill>
                  <a:schemeClr val="tx1"/>
                </a:solidFill>
              </a:rPr>
              <a:t>Culture Review Implementation Committee</a:t>
            </a:r>
          </a:p>
        </p:txBody>
      </p:sp>
      <p:sp>
        <p:nvSpPr>
          <p:cNvPr id="16" name="Rectangle: Rounded Corners 15">
            <a:extLst>
              <a:ext uri="{FF2B5EF4-FFF2-40B4-BE49-F238E27FC236}">
                <a16:creationId xmlns:a16="http://schemas.microsoft.com/office/drawing/2014/main" id="{05C48BD9-C706-456E-CADA-8F462FCD90DD}"/>
              </a:ext>
            </a:extLst>
          </p:cNvPr>
          <p:cNvSpPr/>
          <p:nvPr/>
        </p:nvSpPr>
        <p:spPr>
          <a:xfrm>
            <a:off x="256674" y="2614766"/>
            <a:ext cx="11592426" cy="542472"/>
          </a:xfrm>
          <a:prstGeom prst="roundRect">
            <a:avLst/>
          </a:prstGeom>
          <a:solidFill>
            <a:schemeClr val="accent4">
              <a:lumMod val="40000"/>
              <a:lumOff val="60000"/>
            </a:schemeClr>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3200">
                <a:solidFill>
                  <a:schemeClr val="tx1"/>
                </a:solidFill>
              </a:rPr>
              <a:t>Service Review Programme Board</a:t>
            </a:r>
            <a:endParaRPr lang="en-US">
              <a:solidFill>
                <a:schemeClr val="tx1"/>
              </a:solidFill>
              <a:cs typeface="Calibri"/>
            </a:endParaRPr>
          </a:p>
        </p:txBody>
      </p:sp>
      <p:sp>
        <p:nvSpPr>
          <p:cNvPr id="20" name="Rectangle: Rounded Corners 19">
            <a:extLst>
              <a:ext uri="{FF2B5EF4-FFF2-40B4-BE49-F238E27FC236}">
                <a16:creationId xmlns:a16="http://schemas.microsoft.com/office/drawing/2014/main" id="{509AAF06-20EE-B732-4942-90D2C852CB49}"/>
              </a:ext>
            </a:extLst>
          </p:cNvPr>
          <p:cNvSpPr/>
          <p:nvPr/>
        </p:nvSpPr>
        <p:spPr>
          <a:xfrm>
            <a:off x="256674" y="3261294"/>
            <a:ext cx="11592426" cy="472211"/>
          </a:xfrm>
          <a:prstGeom prst="roundRect">
            <a:avLst/>
          </a:prstGeom>
          <a:solidFill>
            <a:srgbClr val="D9A4FF"/>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Initial Phase </a:t>
            </a:r>
          </a:p>
        </p:txBody>
      </p:sp>
      <p:grpSp>
        <p:nvGrpSpPr>
          <p:cNvPr id="3" name="Group 2">
            <a:extLst>
              <a:ext uri="{FF2B5EF4-FFF2-40B4-BE49-F238E27FC236}">
                <a16:creationId xmlns:a16="http://schemas.microsoft.com/office/drawing/2014/main" id="{CD8AC15E-8C8C-FFFB-0F6E-E1A03D4942EB}"/>
              </a:ext>
            </a:extLst>
          </p:cNvPr>
          <p:cNvGrpSpPr/>
          <p:nvPr/>
        </p:nvGrpSpPr>
        <p:grpSpPr>
          <a:xfrm>
            <a:off x="225186" y="3837561"/>
            <a:ext cx="11592426" cy="1624003"/>
            <a:chOff x="256674" y="3837561"/>
            <a:chExt cx="11592426" cy="1624003"/>
          </a:xfrm>
        </p:grpSpPr>
        <p:sp>
          <p:nvSpPr>
            <p:cNvPr id="21" name="Rectangle: Rounded Corners 20">
              <a:extLst>
                <a:ext uri="{FF2B5EF4-FFF2-40B4-BE49-F238E27FC236}">
                  <a16:creationId xmlns:a16="http://schemas.microsoft.com/office/drawing/2014/main" id="{61ECDAA1-F780-BB1D-7F20-82F70DD83FB7}"/>
                </a:ext>
              </a:extLst>
            </p:cNvPr>
            <p:cNvSpPr/>
            <p:nvPr/>
          </p:nvSpPr>
          <p:spPr>
            <a:xfrm>
              <a:off x="256674" y="4413580"/>
              <a:ext cx="11592426" cy="471963"/>
            </a:xfrm>
            <a:prstGeom prst="roundRect">
              <a:avLst/>
            </a:prstGeom>
            <a:solidFill>
              <a:srgbClr val="CC3399"/>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Third Phase</a:t>
              </a:r>
            </a:p>
          </p:txBody>
        </p:sp>
        <p:sp>
          <p:nvSpPr>
            <p:cNvPr id="22" name="Rectangle: Rounded Corners 21">
              <a:extLst>
                <a:ext uri="{FF2B5EF4-FFF2-40B4-BE49-F238E27FC236}">
                  <a16:creationId xmlns:a16="http://schemas.microsoft.com/office/drawing/2014/main" id="{DC20C71F-59D5-894E-91DB-C51B7654A750}"/>
                </a:ext>
              </a:extLst>
            </p:cNvPr>
            <p:cNvSpPr/>
            <p:nvPr/>
          </p:nvSpPr>
          <p:spPr>
            <a:xfrm>
              <a:off x="256674" y="3837561"/>
              <a:ext cx="11592426" cy="471963"/>
            </a:xfrm>
            <a:prstGeom prst="roundRect">
              <a:avLst/>
            </a:prstGeom>
            <a:solidFill>
              <a:srgbClr val="FF00FF"/>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Second Phase</a:t>
              </a:r>
            </a:p>
          </p:txBody>
        </p:sp>
        <p:sp>
          <p:nvSpPr>
            <p:cNvPr id="23" name="Rectangle: Rounded Corners 22">
              <a:extLst>
                <a:ext uri="{FF2B5EF4-FFF2-40B4-BE49-F238E27FC236}">
                  <a16:creationId xmlns:a16="http://schemas.microsoft.com/office/drawing/2014/main" id="{123A503C-6137-3CBF-2370-E646D9E76C5C}"/>
                </a:ext>
              </a:extLst>
            </p:cNvPr>
            <p:cNvSpPr/>
            <p:nvPr/>
          </p:nvSpPr>
          <p:spPr>
            <a:xfrm>
              <a:off x="256674" y="4989601"/>
              <a:ext cx="11592426" cy="471963"/>
            </a:xfrm>
            <a:prstGeom prst="roundRect">
              <a:avLst/>
            </a:prstGeom>
            <a:solidFill>
              <a:srgbClr val="800080"/>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2800">
                  <a:solidFill>
                    <a:schemeClr val="tx1"/>
                  </a:solidFill>
                </a:rPr>
                <a:t>Annually</a:t>
              </a:r>
            </a:p>
          </p:txBody>
        </p:sp>
      </p:grpSp>
    </p:spTree>
    <p:extLst>
      <p:ext uri="{BB962C8B-B14F-4D97-AF65-F5344CB8AC3E}">
        <p14:creationId xmlns:p14="http://schemas.microsoft.com/office/powerpoint/2010/main" val="36725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2.22222E-6 L 0.00352 0.18703 " pathEditMode="relative" rAng="0" ptsTypes="AA">
                                      <p:cBhvr>
                                        <p:cTn id="6" dur="2000" fill="hold"/>
                                        <p:tgtEl>
                                          <p:spTgt spid="3"/>
                                        </p:tgtEl>
                                        <p:attrNameLst>
                                          <p:attrName>ppt_x</p:attrName>
                                          <p:attrName>ppt_y</p:attrName>
                                        </p:attrNameLst>
                                      </p:cBhvr>
                                      <p:rCtr x="169" y="935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4885-FAD5-6455-7116-300099DE9FAC}"/>
              </a:ext>
            </a:extLst>
          </p:cNvPr>
          <p:cNvSpPr>
            <a:spLocks noGrp="1"/>
          </p:cNvSpPr>
          <p:nvPr>
            <p:ph type="title"/>
          </p:nvPr>
        </p:nvSpPr>
        <p:spPr>
          <a:xfrm>
            <a:off x="838200" y="393700"/>
            <a:ext cx="10515600" cy="1325563"/>
          </a:xfrm>
        </p:spPr>
        <p:txBody>
          <a:bodyPr/>
          <a:lstStyle/>
          <a:p>
            <a:r>
              <a:rPr lang="en-GB" b="1">
                <a:solidFill>
                  <a:srgbClr val="C00000"/>
                </a:solidFill>
              </a:rPr>
              <a:t>Recommendations Themes</a:t>
            </a:r>
          </a:p>
        </p:txBody>
      </p:sp>
      <p:pic>
        <p:nvPicPr>
          <p:cNvPr id="6" name="Picture 5">
            <a:extLst>
              <a:ext uri="{FF2B5EF4-FFF2-40B4-BE49-F238E27FC236}">
                <a16:creationId xmlns:a16="http://schemas.microsoft.com/office/drawing/2014/main" id="{588D6088-D64F-F595-48D4-A8F1B9D25E68}"/>
              </a:ext>
            </a:extLst>
          </p:cNvPr>
          <p:cNvPicPr>
            <a:picLocks noChangeAspect="1"/>
          </p:cNvPicPr>
          <p:nvPr/>
        </p:nvPicPr>
        <p:blipFill>
          <a:blip r:embed="rId2"/>
          <a:stretch>
            <a:fillRect/>
          </a:stretch>
        </p:blipFill>
        <p:spPr>
          <a:xfrm>
            <a:off x="287079" y="1497150"/>
            <a:ext cx="11505656" cy="4839855"/>
          </a:xfrm>
          <a:prstGeom prst="rect">
            <a:avLst/>
          </a:prstGeom>
        </p:spPr>
      </p:pic>
    </p:spTree>
    <p:extLst>
      <p:ext uri="{BB962C8B-B14F-4D97-AF65-F5344CB8AC3E}">
        <p14:creationId xmlns:p14="http://schemas.microsoft.com/office/powerpoint/2010/main" val="397938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E902-3BF2-5BA3-F96E-8D8FEA7378D3}"/>
              </a:ext>
            </a:extLst>
          </p:cNvPr>
          <p:cNvSpPr>
            <a:spLocks noGrp="1"/>
          </p:cNvSpPr>
          <p:nvPr>
            <p:ph type="title"/>
          </p:nvPr>
        </p:nvSpPr>
        <p:spPr/>
        <p:txBody>
          <a:bodyPr/>
          <a:lstStyle/>
          <a:p>
            <a:r>
              <a:rPr lang="en-GB" b="1">
                <a:solidFill>
                  <a:srgbClr val="C00000"/>
                </a:solidFill>
              </a:rPr>
              <a:t>DRAFT High Level Action Plan</a:t>
            </a:r>
          </a:p>
        </p:txBody>
      </p:sp>
      <p:pic>
        <p:nvPicPr>
          <p:cNvPr id="7" name="Picture 6">
            <a:hlinkClick r:id="rId2"/>
            <a:extLst>
              <a:ext uri="{FF2B5EF4-FFF2-40B4-BE49-F238E27FC236}">
                <a16:creationId xmlns:a16="http://schemas.microsoft.com/office/drawing/2014/main" id="{4263FE41-EF73-FCFD-4242-5B2E9FEC25A1}"/>
              </a:ext>
            </a:extLst>
          </p:cNvPr>
          <p:cNvPicPr>
            <a:picLocks noChangeAspect="1"/>
          </p:cNvPicPr>
          <p:nvPr/>
        </p:nvPicPr>
        <p:blipFill>
          <a:blip r:embed="rId3"/>
          <a:stretch>
            <a:fillRect/>
          </a:stretch>
        </p:blipFill>
        <p:spPr>
          <a:xfrm rot="20697299">
            <a:off x="5167856" y="1242957"/>
            <a:ext cx="6374156" cy="4871234"/>
          </a:xfrm>
          <a:prstGeom prst="rect">
            <a:avLst/>
          </a:prstGeom>
        </p:spPr>
      </p:pic>
      <p:graphicFrame>
        <p:nvGraphicFramePr>
          <p:cNvPr id="4" name="Object 3">
            <a:hlinkClick r:id="" action="ppaction://ole?verb=0"/>
            <a:extLst>
              <a:ext uri="{FF2B5EF4-FFF2-40B4-BE49-F238E27FC236}">
                <a16:creationId xmlns:a16="http://schemas.microsoft.com/office/drawing/2014/main" id="{D343837A-B7EE-7445-6350-E7222F81A790}"/>
              </a:ext>
            </a:extLst>
          </p:cNvPr>
          <p:cNvGraphicFramePr>
            <a:graphicFrameLocks noChangeAspect="1"/>
          </p:cNvGraphicFramePr>
          <p:nvPr>
            <p:extLst>
              <p:ext uri="{D42A27DB-BD31-4B8C-83A1-F6EECF244321}">
                <p14:modId xmlns:p14="http://schemas.microsoft.com/office/powerpoint/2010/main" val="2865428402"/>
              </p:ext>
            </p:extLst>
          </p:nvPr>
        </p:nvGraphicFramePr>
        <p:xfrm>
          <a:off x="127000" y="4494213"/>
          <a:ext cx="2921000" cy="2525712"/>
        </p:xfrm>
        <a:graphic>
          <a:graphicData uri="http://schemas.openxmlformats.org/presentationml/2006/ole">
            <mc:AlternateContent xmlns:mc="http://schemas.openxmlformats.org/markup-compatibility/2006">
              <mc:Choice xmlns:v="urn:schemas-microsoft-com:vml" Requires="v">
                <p:oleObj name="PDF" r:id="rId4" imgW="0" imgH="360" progId="FoxitReader.Document">
                  <p:embed/>
                </p:oleObj>
              </mc:Choice>
              <mc:Fallback>
                <p:oleObj name="PDF" r:id="rId4" imgW="0" imgH="360" progId="FoxitReader.Document">
                  <p:embed/>
                  <p:pic>
                    <p:nvPicPr>
                      <p:cNvPr id="4" name="Object 3">
                        <a:hlinkClick r:id="" action="ppaction://ole?verb=0"/>
                        <a:extLst>
                          <a:ext uri="{FF2B5EF4-FFF2-40B4-BE49-F238E27FC236}">
                            <a16:creationId xmlns:a16="http://schemas.microsoft.com/office/drawing/2014/main" id="{D343837A-B7EE-7445-6350-E7222F81A790}"/>
                          </a:ext>
                        </a:extLst>
                      </p:cNvPr>
                      <p:cNvPicPr/>
                      <p:nvPr/>
                    </p:nvPicPr>
                    <p:blipFill>
                      <a:blip r:embed="rId5"/>
                      <a:stretch>
                        <a:fillRect/>
                      </a:stretch>
                    </p:blipFill>
                    <p:spPr>
                      <a:xfrm>
                        <a:off x="127000" y="4494213"/>
                        <a:ext cx="2921000" cy="2525712"/>
                      </a:xfrm>
                      <a:prstGeom prst="rect">
                        <a:avLst/>
                      </a:prstGeom>
                    </p:spPr>
                  </p:pic>
                </p:oleObj>
              </mc:Fallback>
            </mc:AlternateContent>
          </a:graphicData>
        </a:graphic>
      </p:graphicFrame>
    </p:spTree>
    <p:extLst>
      <p:ext uri="{BB962C8B-B14F-4D97-AF65-F5344CB8AC3E}">
        <p14:creationId xmlns:p14="http://schemas.microsoft.com/office/powerpoint/2010/main" val="367009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627C-569F-4A30-0167-054324637DDF}"/>
              </a:ext>
            </a:extLst>
          </p:cNvPr>
          <p:cNvSpPr>
            <a:spLocks noGrp="1"/>
          </p:cNvSpPr>
          <p:nvPr>
            <p:ph type="title"/>
          </p:nvPr>
        </p:nvSpPr>
        <p:spPr/>
        <p:txBody>
          <a:bodyPr/>
          <a:lstStyle/>
          <a:p>
            <a:r>
              <a:rPr lang="en-GB" b="1">
                <a:solidFill>
                  <a:srgbClr val="C00000"/>
                </a:solidFill>
              </a:rPr>
              <a:t>1.Initial phase (1-3 months) (</a:t>
            </a:r>
            <a:r>
              <a:rPr lang="en-GB" b="1" err="1">
                <a:solidFill>
                  <a:srgbClr val="C00000"/>
                </a:solidFill>
              </a:rPr>
              <a:t>i</a:t>
            </a:r>
            <a:r>
              <a:rPr lang="en-GB" b="1">
                <a:solidFill>
                  <a:srgbClr val="C00000"/>
                </a:solidFill>
              </a:rPr>
              <a:t>) </a:t>
            </a:r>
          </a:p>
        </p:txBody>
      </p:sp>
      <p:graphicFrame>
        <p:nvGraphicFramePr>
          <p:cNvPr id="5" name="Content Placeholder 4">
            <a:extLst>
              <a:ext uri="{FF2B5EF4-FFF2-40B4-BE49-F238E27FC236}">
                <a16:creationId xmlns:a16="http://schemas.microsoft.com/office/drawing/2014/main" id="{6E42EE88-478D-B09C-DDF4-FE6A1E95EBFD}"/>
              </a:ext>
            </a:extLst>
          </p:cNvPr>
          <p:cNvGraphicFramePr>
            <a:graphicFrameLocks noGrp="1"/>
          </p:cNvGraphicFramePr>
          <p:nvPr>
            <p:ph idx="1"/>
            <p:extLst>
              <p:ext uri="{D42A27DB-BD31-4B8C-83A1-F6EECF244321}">
                <p14:modId xmlns:p14="http://schemas.microsoft.com/office/powerpoint/2010/main" val="2207741113"/>
              </p:ext>
            </p:extLst>
          </p:nvPr>
        </p:nvGraphicFramePr>
        <p:xfrm>
          <a:off x="334370" y="1412543"/>
          <a:ext cx="11566480" cy="4850157"/>
        </p:xfrm>
        <a:graphic>
          <a:graphicData uri="http://schemas.openxmlformats.org/drawingml/2006/table">
            <a:tbl>
              <a:tblPr firstRow="1" bandRow="1">
                <a:tableStyleId>{F5AB1C69-6EDB-4FF4-983F-18BD219EF322}</a:tableStyleId>
              </a:tblPr>
              <a:tblGrid>
                <a:gridCol w="2891620">
                  <a:extLst>
                    <a:ext uri="{9D8B030D-6E8A-4147-A177-3AD203B41FA5}">
                      <a16:colId xmlns:a16="http://schemas.microsoft.com/office/drawing/2014/main" val="2248508167"/>
                    </a:ext>
                  </a:extLst>
                </a:gridCol>
                <a:gridCol w="2891620">
                  <a:extLst>
                    <a:ext uri="{9D8B030D-6E8A-4147-A177-3AD203B41FA5}">
                      <a16:colId xmlns:a16="http://schemas.microsoft.com/office/drawing/2014/main" val="1531470548"/>
                    </a:ext>
                  </a:extLst>
                </a:gridCol>
                <a:gridCol w="2891620">
                  <a:extLst>
                    <a:ext uri="{9D8B030D-6E8A-4147-A177-3AD203B41FA5}">
                      <a16:colId xmlns:a16="http://schemas.microsoft.com/office/drawing/2014/main" val="3115850660"/>
                    </a:ext>
                  </a:extLst>
                </a:gridCol>
                <a:gridCol w="2891620">
                  <a:extLst>
                    <a:ext uri="{9D8B030D-6E8A-4147-A177-3AD203B41FA5}">
                      <a16:colId xmlns:a16="http://schemas.microsoft.com/office/drawing/2014/main" val="1359858011"/>
                    </a:ext>
                  </a:extLst>
                </a:gridCol>
              </a:tblGrid>
              <a:tr h="840132">
                <a:tc>
                  <a:txBody>
                    <a:bodyPr/>
                    <a:lstStyle/>
                    <a:p>
                      <a:r>
                        <a:rPr lang="en-GB"/>
                        <a:t>Theme</a:t>
                      </a:r>
                    </a:p>
                  </a:txBody>
                  <a:tcPr/>
                </a:tc>
                <a:tc>
                  <a:txBody>
                    <a:bodyPr/>
                    <a:lstStyle/>
                    <a:p>
                      <a:pPr algn="just">
                        <a:lnSpc>
                          <a:spcPct val="107000"/>
                        </a:lnSpc>
                        <a:spcAft>
                          <a:spcPts val="800"/>
                        </a:spcAft>
                      </a:pPr>
                      <a:r>
                        <a:rPr lang="en-GB" sz="1800" b="1" kern="1200">
                          <a:solidFill>
                            <a:schemeClr val="lt1"/>
                          </a:solidFill>
                          <a:latin typeface="+mn-lt"/>
                          <a:ea typeface="+mn-ea"/>
                          <a:cs typeface="+mn-cs"/>
                        </a:rPr>
                        <a:t>What we are already doing</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What we intend to do…</a:t>
                      </a:r>
                    </a:p>
                  </a:txBody>
                  <a:tcPr marL="68580" marR="68580" marT="0" marB="0"/>
                </a:tc>
                <a:tc>
                  <a:txBody>
                    <a:bodyPr/>
                    <a:lstStyle/>
                    <a:p>
                      <a:pPr algn="just">
                        <a:lnSpc>
                          <a:spcPct val="107000"/>
                        </a:lnSpc>
                        <a:spcAft>
                          <a:spcPts val="800"/>
                        </a:spcAft>
                      </a:pPr>
                      <a:r>
                        <a:rPr lang="en-GB" sz="1800" b="1" kern="1200">
                          <a:solidFill>
                            <a:schemeClr val="lt1"/>
                          </a:solidFill>
                          <a:latin typeface="+mn-lt"/>
                          <a:ea typeface="+mn-ea"/>
                          <a:cs typeface="+mn-cs"/>
                        </a:rPr>
                        <a:t>Change / Difference Expect to See</a:t>
                      </a:r>
                    </a:p>
                  </a:txBody>
                  <a:tcPr marL="68580" marR="68580" marT="0" marB="0"/>
                </a:tc>
                <a:extLst>
                  <a:ext uri="{0D108BD9-81ED-4DB2-BD59-A6C34878D82A}">
                    <a16:rowId xmlns:a16="http://schemas.microsoft.com/office/drawing/2014/main" val="1203810180"/>
                  </a:ext>
                </a:extLst>
              </a:tr>
              <a:tr h="1060050">
                <a:tc>
                  <a:txBody>
                    <a:bodyPr/>
                    <a:lstStyle/>
                    <a:p>
                      <a:pPr algn="l" fontAlgn="ctr"/>
                      <a:r>
                        <a:rPr lang="en-GB" sz="1800" b="0" i="0" u="none" strike="noStrike">
                          <a:solidFill>
                            <a:srgbClr val="000000"/>
                          </a:solidFill>
                          <a:effectLst/>
                          <a:latin typeface="Calibri" panose="020F0502020204030204" pitchFamily="34" charset="0"/>
                        </a:rPr>
                        <a:t>Communications Action Plan</a:t>
                      </a:r>
                    </a:p>
                  </a:txBody>
                  <a:tcPr marL="6350" marR="6350" marT="6350" marB="0" anchor="ct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Report published and an open letter from CFO on the Service’s website –signposted all staff and stakeholders to the page prior to the report’s publication.</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Held a middle leader briefing on the day of the report publication, hosted by the ELT, where a summary of the report’s key findings was provided. There was an opportunity for questions before a briefing note was sent to all middle leaders, with the aim that the contents of this be cascaded to all members of staff.</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CFO provided a media interview to ITV Wales on the day of the publication.</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Initiated development of an initial high level action plan for consideration by the Fire and Rescue Authority and our staff.</a:t>
                      </a:r>
                    </a:p>
                  </a:txBody>
                  <a:tcPr marL="68580" marR="68580" marT="0" marB="0"/>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Host various Q and A sessions with staff during late January to facilitate open two-way discussion with regards to the content of the report, any queries and the Service’s way forward.</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Create a live Frequently Asked Questions document, where all queries from the staff sessions, along with answers, will be documented in the interest of keeping all staff collectively informed.</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Create a Culture Review Implementation Committee, with co-opted external stakeholders who are subject matter experts (e.g. domestic abuse advisors, ethnic minority groups, disability groups, and culture experts)</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We will have achieved high levels of engagement across all staff groups.</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Active involvement in shout forums and engagement sessions across the across the Service.</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Detailed action plan will be developed on a co-creation basis with staff across the Service involved in the working groups and task and finish teams to shape the Service for the future.</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monthly Shout Newsletter will have articles sharing the organisations journey through the change programme.</a:t>
                      </a:r>
                    </a:p>
                  </a:txBody>
                  <a:tcPr marL="68580" marR="68580" marT="0" marB="0"/>
                </a:tc>
                <a:extLst>
                  <a:ext uri="{0D108BD9-81ED-4DB2-BD59-A6C34878D82A}">
                    <a16:rowId xmlns:a16="http://schemas.microsoft.com/office/drawing/2014/main" val="2975136468"/>
                  </a:ext>
                </a:extLst>
              </a:tr>
            </a:tbl>
          </a:graphicData>
        </a:graphic>
      </p:graphicFrame>
    </p:spTree>
    <p:extLst>
      <p:ext uri="{BB962C8B-B14F-4D97-AF65-F5344CB8AC3E}">
        <p14:creationId xmlns:p14="http://schemas.microsoft.com/office/powerpoint/2010/main" val="853127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18f9424-70c8-4e56-b378-cc8d7f8a4fa0" xsi:nil="true"/>
    <lcf76f155ced4ddcb4097134ff3c332f xmlns="ebbad23f-f529-4ff2-a8cd-2fc26f41aa3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8860DBF9263647AE8995B3C025A3D0" ma:contentTypeVersion="11" ma:contentTypeDescription="Create a new document." ma:contentTypeScope="" ma:versionID="bece61c4e8296d2fbcbb1e481f8a466b">
  <xsd:schema xmlns:xsd="http://www.w3.org/2001/XMLSchema" xmlns:xs="http://www.w3.org/2001/XMLSchema" xmlns:p="http://schemas.microsoft.com/office/2006/metadata/properties" xmlns:ns2="ebbad23f-f529-4ff2-a8cd-2fc26f41aa3f" xmlns:ns3="518f9424-70c8-4e56-b378-cc8d7f8a4fa0" targetNamespace="http://schemas.microsoft.com/office/2006/metadata/properties" ma:root="true" ma:fieldsID="7246d6f502c1c9f50d7f4a270f7d0dd4" ns2:_="" ns3:_="">
    <xsd:import namespace="ebbad23f-f529-4ff2-a8cd-2fc26f41aa3f"/>
    <xsd:import namespace="518f9424-70c8-4e56-b378-cc8d7f8a4f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ad23f-f529-4ff2-a8cd-2fc26f41a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600d7fd-c188-4ecb-b20d-06924d3b6d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8f9424-70c8-4e56-b378-cc8d7f8a4f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8fa9591-d4a1-480f-ab88-e93694980a7e}" ma:internalName="TaxCatchAll" ma:showField="CatchAllData" ma:web="518f9424-70c8-4e56-b378-cc8d7f8a4fa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E9A45B-4F7A-4C82-AC5D-A6FD6D5EC182}">
  <ds:schemaRefs>
    <ds:schemaRef ds:uri="518f9424-70c8-4e56-b378-cc8d7f8a4fa0"/>
    <ds:schemaRef ds:uri="ebbad23f-f529-4ff2-a8cd-2fc26f41aa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6082E1-6A33-43BE-B8FC-F062D47A26B7}">
  <ds:schemaRefs>
    <ds:schemaRef ds:uri="518f9424-70c8-4e56-b378-cc8d7f8a4fa0"/>
    <ds:schemaRef ds:uri="ebbad23f-f529-4ff2-a8cd-2fc26f41aa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662387-66B2-4F72-9CFD-975583025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2282</Words>
  <Application>Microsoft Office PowerPoint</Application>
  <PresentationFormat>Widescreen</PresentationFormat>
  <Paragraphs>197</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PDF</vt:lpstr>
      <vt:lpstr>DRAFT High Level Action Plan   Independent SWFRS Cultural Review</vt:lpstr>
      <vt:lpstr>Independent Culture Review Report (ICRR)</vt:lpstr>
      <vt:lpstr>Findings Themes</vt:lpstr>
      <vt:lpstr>Findings Themes</vt:lpstr>
      <vt:lpstr>Intent</vt:lpstr>
      <vt:lpstr>Governance Structure</vt:lpstr>
      <vt:lpstr>Recommendations Themes</vt:lpstr>
      <vt:lpstr>DRAFT High Level Action Plan</vt:lpstr>
      <vt:lpstr>1.Initial phase (1-3 months) (i) </vt:lpstr>
      <vt:lpstr>1.Initial phase (1-3 months) (ii) </vt:lpstr>
      <vt:lpstr>1.Initial phase (1-3 months) (iii) </vt:lpstr>
      <vt:lpstr>1.Initial phase (1-3 months) (iv) </vt:lpstr>
      <vt:lpstr>1.Initial phase (1-3 months) (v) </vt:lpstr>
      <vt:lpstr>1.Initial phase (1-3 months) (vi) </vt:lpstr>
      <vt:lpstr>Approach to Further Phases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Watkins, Sarah</dc:creator>
  <cp:lastModifiedBy>Watkins, Sarah</cp:lastModifiedBy>
  <cp:revision>2</cp:revision>
  <dcterms:created xsi:type="dcterms:W3CDTF">2024-01-11T14:29:00Z</dcterms:created>
  <dcterms:modified xsi:type="dcterms:W3CDTF">2024-01-15T10:24:09Z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0x010100508860DBF9263647AE8995B3C025A3D0</vt:lpwstr>
  </property>
  <property fmtid="{D5CDD505-2E9C-101B-9397-08002B2CF9AE}" pid="3" name="MediaServiceImageTags">
    <vt:lpwstr/>
  </property>
</Properties>
</file>